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0279975" cy="42808525"/>
  <p:notesSz cx="7315200" cy="9601200"/>
  <p:defaultTextStyle>
    <a:defPPr>
      <a:defRPr lang="en-US"/>
    </a:defPPr>
    <a:lvl1pPr algn="l" rtl="0" fontAlgn="base">
      <a:spcBef>
        <a:spcPct val="0"/>
      </a:spcBef>
      <a:spcAft>
        <a:spcPct val="0"/>
      </a:spcAft>
      <a:defRPr sz="2900" kern="1200">
        <a:solidFill>
          <a:schemeClr val="tx1"/>
        </a:solidFill>
        <a:latin typeface="Arial" charset="0"/>
        <a:ea typeface="+mn-ea"/>
        <a:cs typeface="+mn-cs"/>
      </a:defRPr>
    </a:lvl1pPr>
    <a:lvl2pPr marL="457200" algn="l" rtl="0" fontAlgn="base">
      <a:spcBef>
        <a:spcPct val="0"/>
      </a:spcBef>
      <a:spcAft>
        <a:spcPct val="0"/>
      </a:spcAft>
      <a:defRPr sz="2900" kern="1200">
        <a:solidFill>
          <a:schemeClr val="tx1"/>
        </a:solidFill>
        <a:latin typeface="Arial" charset="0"/>
        <a:ea typeface="+mn-ea"/>
        <a:cs typeface="+mn-cs"/>
      </a:defRPr>
    </a:lvl2pPr>
    <a:lvl3pPr marL="914400" algn="l" rtl="0" fontAlgn="base">
      <a:spcBef>
        <a:spcPct val="0"/>
      </a:spcBef>
      <a:spcAft>
        <a:spcPct val="0"/>
      </a:spcAft>
      <a:defRPr sz="2900" kern="1200">
        <a:solidFill>
          <a:schemeClr val="tx1"/>
        </a:solidFill>
        <a:latin typeface="Arial" charset="0"/>
        <a:ea typeface="+mn-ea"/>
        <a:cs typeface="+mn-cs"/>
      </a:defRPr>
    </a:lvl3pPr>
    <a:lvl4pPr marL="1371600" algn="l" rtl="0" fontAlgn="base">
      <a:spcBef>
        <a:spcPct val="0"/>
      </a:spcBef>
      <a:spcAft>
        <a:spcPct val="0"/>
      </a:spcAft>
      <a:defRPr sz="2900" kern="1200">
        <a:solidFill>
          <a:schemeClr val="tx1"/>
        </a:solidFill>
        <a:latin typeface="Arial" charset="0"/>
        <a:ea typeface="+mn-ea"/>
        <a:cs typeface="+mn-cs"/>
      </a:defRPr>
    </a:lvl4pPr>
    <a:lvl5pPr marL="1828800" algn="l" rtl="0" fontAlgn="base">
      <a:spcBef>
        <a:spcPct val="0"/>
      </a:spcBef>
      <a:spcAft>
        <a:spcPct val="0"/>
      </a:spcAft>
      <a:defRPr sz="2900" kern="1200">
        <a:solidFill>
          <a:schemeClr val="tx1"/>
        </a:solidFill>
        <a:latin typeface="Arial" charset="0"/>
        <a:ea typeface="+mn-ea"/>
        <a:cs typeface="+mn-cs"/>
      </a:defRPr>
    </a:lvl5pPr>
    <a:lvl6pPr marL="2286000" algn="l" defTabSz="914400" rtl="0" eaLnBrk="1" latinLnBrk="0" hangingPunct="1">
      <a:defRPr sz="2900" kern="1200">
        <a:solidFill>
          <a:schemeClr val="tx1"/>
        </a:solidFill>
        <a:latin typeface="Arial" charset="0"/>
        <a:ea typeface="+mn-ea"/>
        <a:cs typeface="+mn-cs"/>
      </a:defRPr>
    </a:lvl6pPr>
    <a:lvl7pPr marL="2743200" algn="l" defTabSz="914400" rtl="0" eaLnBrk="1" latinLnBrk="0" hangingPunct="1">
      <a:defRPr sz="2900" kern="1200">
        <a:solidFill>
          <a:schemeClr val="tx1"/>
        </a:solidFill>
        <a:latin typeface="Arial" charset="0"/>
        <a:ea typeface="+mn-ea"/>
        <a:cs typeface="+mn-cs"/>
      </a:defRPr>
    </a:lvl7pPr>
    <a:lvl8pPr marL="3200400" algn="l" defTabSz="914400" rtl="0" eaLnBrk="1" latinLnBrk="0" hangingPunct="1">
      <a:defRPr sz="2900" kern="1200">
        <a:solidFill>
          <a:schemeClr val="tx1"/>
        </a:solidFill>
        <a:latin typeface="Arial" charset="0"/>
        <a:ea typeface="+mn-ea"/>
        <a:cs typeface="+mn-cs"/>
      </a:defRPr>
    </a:lvl8pPr>
    <a:lvl9pPr marL="3657600" algn="l" defTabSz="914400" rtl="0" eaLnBrk="1" latinLnBrk="0" hangingPunct="1">
      <a:defRPr sz="2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CC0000"/>
    <a:srgbClr val="CC3300"/>
    <a:srgbClr val="FFFF66"/>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753" autoAdjust="0"/>
  </p:normalViewPr>
  <p:slideViewPr>
    <p:cSldViewPr>
      <p:cViewPr>
        <p:scale>
          <a:sx n="50" d="100"/>
          <a:sy n="50" d="100"/>
        </p:scale>
        <p:origin x="654" y="240"/>
      </p:cViewPr>
      <p:guideLst>
        <p:guide orient="horz" pos="13483"/>
        <p:guide pos="953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8781" cy="480367"/>
          </a:xfrm>
          <a:prstGeom prst="rect">
            <a:avLst/>
          </a:prstGeom>
        </p:spPr>
        <p:txBody>
          <a:bodyPr vert="horz" wrap="square" lIns="93819" tIns="46908" rIns="93819" bIns="46908"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sz="quarter" idx="1"/>
          </p:nvPr>
        </p:nvSpPr>
        <p:spPr>
          <a:xfrm>
            <a:off x="4144711" y="0"/>
            <a:ext cx="3168781" cy="480367"/>
          </a:xfrm>
          <a:prstGeom prst="rect">
            <a:avLst/>
          </a:prstGeom>
        </p:spPr>
        <p:txBody>
          <a:bodyPr vert="horz" wrap="square" lIns="93819" tIns="46908" rIns="93819" bIns="46908" numCol="1" anchor="t" anchorCtr="0" compatLnSpc="1">
            <a:prstTxWarp prst="textNoShape">
              <a:avLst/>
            </a:prstTxWarp>
          </a:bodyPr>
          <a:lstStyle>
            <a:lvl1pPr algn="r">
              <a:defRPr sz="1200"/>
            </a:lvl1pPr>
          </a:lstStyle>
          <a:p>
            <a:pPr>
              <a:defRPr/>
            </a:pPr>
            <a:fld id="{0557F8FF-CCCC-4542-98EC-99E18B767648}" type="datetimeFigureOut">
              <a:rPr lang="en-US"/>
              <a:pPr>
                <a:defRPr/>
              </a:pPr>
              <a:t>6/1/2015</a:t>
            </a:fld>
            <a:endParaRPr lang="en-US"/>
          </a:p>
        </p:txBody>
      </p:sp>
      <p:sp>
        <p:nvSpPr>
          <p:cNvPr id="4" name="Footer Placeholder 3"/>
          <p:cNvSpPr>
            <a:spLocks noGrp="1"/>
          </p:cNvSpPr>
          <p:nvPr>
            <p:ph type="ftr" sz="quarter" idx="2"/>
          </p:nvPr>
        </p:nvSpPr>
        <p:spPr>
          <a:xfrm>
            <a:off x="0" y="9119299"/>
            <a:ext cx="3168781" cy="480367"/>
          </a:xfrm>
          <a:prstGeom prst="rect">
            <a:avLst/>
          </a:prstGeom>
        </p:spPr>
        <p:txBody>
          <a:bodyPr vert="horz" wrap="square" lIns="93819" tIns="46908" rIns="93819" bIns="46908" numCol="1" anchor="b" anchorCtr="0" compatLnSpc="1">
            <a:prstTxWarp prst="textNoShape">
              <a:avLst/>
            </a:prstTxWarp>
          </a:bodyPr>
          <a:lstStyle>
            <a:lvl1pPr>
              <a:defRPr sz="1200"/>
            </a:lvl1pPr>
          </a:lstStyle>
          <a:p>
            <a:pPr>
              <a:defRPr/>
            </a:pPr>
            <a:endParaRPr lang="en-US"/>
          </a:p>
        </p:txBody>
      </p:sp>
      <p:sp>
        <p:nvSpPr>
          <p:cNvPr id="5" name="Slide Number Placeholder 4"/>
          <p:cNvSpPr>
            <a:spLocks noGrp="1"/>
          </p:cNvSpPr>
          <p:nvPr>
            <p:ph type="sldNum" sz="quarter" idx="3"/>
          </p:nvPr>
        </p:nvSpPr>
        <p:spPr>
          <a:xfrm>
            <a:off x="4144711" y="9119299"/>
            <a:ext cx="3168781" cy="480367"/>
          </a:xfrm>
          <a:prstGeom prst="rect">
            <a:avLst/>
          </a:prstGeom>
        </p:spPr>
        <p:txBody>
          <a:bodyPr vert="horz" wrap="square" lIns="93819" tIns="46908" rIns="93819" bIns="46908" numCol="1" anchor="b" anchorCtr="0" compatLnSpc="1">
            <a:prstTxWarp prst="textNoShape">
              <a:avLst/>
            </a:prstTxWarp>
          </a:bodyPr>
          <a:lstStyle>
            <a:lvl1pPr algn="r">
              <a:defRPr sz="1200"/>
            </a:lvl1pPr>
          </a:lstStyle>
          <a:p>
            <a:pPr>
              <a:defRPr/>
            </a:pPr>
            <a:fld id="{0F672014-A421-4D90-B1AE-0BD2DFB8F0AB}" type="slidenum">
              <a:rPr lang="en-US"/>
              <a:pPr>
                <a:defRPr/>
              </a:pPr>
              <a:t>‹#›</a:t>
            </a:fld>
            <a:endParaRPr lang="en-US"/>
          </a:p>
        </p:txBody>
      </p:sp>
    </p:spTree>
    <p:extLst>
      <p:ext uri="{BB962C8B-B14F-4D97-AF65-F5344CB8AC3E}">
        <p14:creationId xmlns:p14="http://schemas.microsoft.com/office/powerpoint/2010/main" val="35385345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43138" y="12895263"/>
            <a:ext cx="25414287" cy="8899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484688" y="23523575"/>
            <a:ext cx="20931187" cy="106092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9CA215-751A-44F7-9366-A07BBF8A0FAD}" type="slidenum">
              <a:rPr lang="en-US"/>
              <a:pPr>
                <a:defRPr/>
              </a:pPr>
              <a:t>‹#›</a:t>
            </a:fld>
            <a:endParaRPr lang="en-US"/>
          </a:p>
        </p:txBody>
      </p:sp>
    </p:spTree>
    <p:extLst>
      <p:ext uri="{BB962C8B-B14F-4D97-AF65-F5344CB8AC3E}">
        <p14:creationId xmlns:p14="http://schemas.microsoft.com/office/powerpoint/2010/main" val="15732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870753-81C9-453C-BD96-45F959C14F12}" type="slidenum">
              <a:rPr lang="en-US"/>
              <a:pPr>
                <a:defRPr/>
              </a:pPr>
              <a:t>‹#›</a:t>
            </a:fld>
            <a:endParaRPr lang="en-US"/>
          </a:p>
        </p:txBody>
      </p:sp>
    </p:spTree>
    <p:extLst>
      <p:ext uri="{BB962C8B-B14F-4D97-AF65-F5344CB8AC3E}">
        <p14:creationId xmlns:p14="http://schemas.microsoft.com/office/powerpoint/2010/main" val="238064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78900" y="1662113"/>
            <a:ext cx="6727825" cy="35420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95425" y="1662113"/>
            <a:ext cx="20031075" cy="35420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77C2C7-259F-4333-9C50-63149B55B99A}" type="slidenum">
              <a:rPr lang="en-US"/>
              <a:pPr>
                <a:defRPr/>
              </a:pPr>
              <a:t>‹#›</a:t>
            </a:fld>
            <a:endParaRPr lang="en-US"/>
          </a:p>
        </p:txBody>
      </p:sp>
    </p:spTree>
    <p:extLst>
      <p:ext uri="{BB962C8B-B14F-4D97-AF65-F5344CB8AC3E}">
        <p14:creationId xmlns:p14="http://schemas.microsoft.com/office/powerpoint/2010/main" val="124801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9E0BDE-316C-4032-909D-37493F233809}" type="slidenum">
              <a:rPr lang="en-US"/>
              <a:pPr>
                <a:defRPr/>
              </a:pPr>
              <a:t>‹#›</a:t>
            </a:fld>
            <a:endParaRPr lang="en-US"/>
          </a:p>
        </p:txBody>
      </p:sp>
    </p:spTree>
    <p:extLst>
      <p:ext uri="{BB962C8B-B14F-4D97-AF65-F5344CB8AC3E}">
        <p14:creationId xmlns:p14="http://schemas.microsoft.com/office/powerpoint/2010/main" val="245800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62200" y="26676350"/>
            <a:ext cx="25415875" cy="824388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362200" y="17594263"/>
            <a:ext cx="25415875" cy="90820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374B6C-C0E8-428A-BD27-7FC916411101}" type="slidenum">
              <a:rPr lang="en-US"/>
              <a:pPr>
                <a:defRPr/>
              </a:pPr>
              <a:t>‹#›</a:t>
            </a:fld>
            <a:endParaRPr lang="en-US"/>
          </a:p>
        </p:txBody>
      </p:sp>
    </p:spTree>
    <p:extLst>
      <p:ext uri="{BB962C8B-B14F-4D97-AF65-F5344CB8AC3E}">
        <p14:creationId xmlns:p14="http://schemas.microsoft.com/office/powerpoint/2010/main" val="2126756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95425" y="9686925"/>
            <a:ext cx="13379450" cy="27395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027275" y="9686925"/>
            <a:ext cx="13379450" cy="27395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DE3E00-4823-4EF8-A493-1075824E7788}" type="slidenum">
              <a:rPr lang="en-US"/>
              <a:pPr>
                <a:defRPr/>
              </a:pPr>
              <a:t>‹#›</a:t>
            </a:fld>
            <a:endParaRPr lang="en-US"/>
          </a:p>
        </p:txBody>
      </p:sp>
    </p:spTree>
    <p:extLst>
      <p:ext uri="{BB962C8B-B14F-4D97-AF65-F5344CB8AC3E}">
        <p14:creationId xmlns:p14="http://schemas.microsoft.com/office/powerpoint/2010/main" val="406851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5425" y="1662113"/>
            <a:ext cx="26909713" cy="6919912"/>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95425" y="9291638"/>
            <a:ext cx="13211175" cy="387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95425" y="13165138"/>
            <a:ext cx="13211175" cy="23917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189200" y="9291638"/>
            <a:ext cx="13215938" cy="387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5189200" y="13165138"/>
            <a:ext cx="13215938" cy="23917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980449-B6D0-4A3B-AFE9-608E642087C5}" type="slidenum">
              <a:rPr lang="en-US"/>
              <a:pPr>
                <a:defRPr/>
              </a:pPr>
              <a:t>‹#›</a:t>
            </a:fld>
            <a:endParaRPr lang="en-US"/>
          </a:p>
        </p:txBody>
      </p:sp>
    </p:spTree>
    <p:extLst>
      <p:ext uri="{BB962C8B-B14F-4D97-AF65-F5344CB8AC3E}">
        <p14:creationId xmlns:p14="http://schemas.microsoft.com/office/powerpoint/2010/main" val="208478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801CD05-1753-44AD-BA96-0294BE419734}" type="slidenum">
              <a:rPr lang="en-US"/>
              <a:pPr>
                <a:defRPr/>
              </a:pPr>
              <a:t>‹#›</a:t>
            </a:fld>
            <a:endParaRPr lang="en-US"/>
          </a:p>
        </p:txBody>
      </p:sp>
    </p:spTree>
    <p:extLst>
      <p:ext uri="{BB962C8B-B14F-4D97-AF65-F5344CB8AC3E}">
        <p14:creationId xmlns:p14="http://schemas.microsoft.com/office/powerpoint/2010/main" val="117006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73EC1F8-F972-40FD-9B76-97CFD3F55BE6}" type="slidenum">
              <a:rPr lang="en-US"/>
              <a:pPr>
                <a:defRPr/>
              </a:pPr>
              <a:t>‹#›</a:t>
            </a:fld>
            <a:endParaRPr lang="en-US"/>
          </a:p>
        </p:txBody>
      </p:sp>
    </p:spTree>
    <p:extLst>
      <p:ext uri="{BB962C8B-B14F-4D97-AF65-F5344CB8AC3E}">
        <p14:creationId xmlns:p14="http://schemas.microsoft.com/office/powerpoint/2010/main" val="292371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5425" y="1652588"/>
            <a:ext cx="9836150" cy="703421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1690350" y="1652588"/>
            <a:ext cx="16714788" cy="354298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95425" y="8686800"/>
            <a:ext cx="9836150" cy="28395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06ABB7-A816-4A20-8F84-38B728BD7B28}" type="slidenum">
              <a:rPr lang="en-US"/>
              <a:pPr>
                <a:defRPr/>
              </a:pPr>
              <a:t>‹#›</a:t>
            </a:fld>
            <a:endParaRPr lang="en-US"/>
          </a:p>
        </p:txBody>
      </p:sp>
    </p:spTree>
    <p:extLst>
      <p:ext uri="{BB962C8B-B14F-4D97-AF65-F5344CB8AC3E}">
        <p14:creationId xmlns:p14="http://schemas.microsoft.com/office/powerpoint/2010/main" val="241038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61050" y="29059188"/>
            <a:ext cx="17940338" cy="34305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861050" y="3709988"/>
            <a:ext cx="17940338" cy="24907875"/>
          </a:xfrm>
        </p:spPr>
        <p:txBody>
          <a:bodyPr lIns="398792" tIns="199396" rIns="398792" bIns="199396"/>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5861050" y="32489775"/>
            <a:ext cx="17940338" cy="48720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0F4746-3C1F-4EFF-A89E-78326E2EDA3D}" type="slidenum">
              <a:rPr lang="en-US"/>
              <a:pPr>
                <a:defRPr/>
              </a:pPr>
              <a:t>‹#›</a:t>
            </a:fld>
            <a:endParaRPr lang="en-US"/>
          </a:p>
        </p:txBody>
      </p:sp>
    </p:spTree>
    <p:extLst>
      <p:ext uri="{BB962C8B-B14F-4D97-AF65-F5344CB8AC3E}">
        <p14:creationId xmlns:p14="http://schemas.microsoft.com/office/powerpoint/2010/main" val="330641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4475" y="1714500"/>
            <a:ext cx="27252613" cy="713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8124" tIns="204062" rIns="408124" bIns="204062"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14475" y="9988550"/>
            <a:ext cx="27252613" cy="282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8124" tIns="204062" rIns="408124" bIns="20406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514475" y="38982650"/>
            <a:ext cx="7065963" cy="2973388"/>
          </a:xfrm>
          <a:prstGeom prst="rect">
            <a:avLst/>
          </a:prstGeom>
          <a:noFill/>
          <a:ln w="9525">
            <a:noFill/>
            <a:miter lim="800000"/>
            <a:headEnd/>
            <a:tailEnd/>
          </a:ln>
        </p:spPr>
        <p:txBody>
          <a:bodyPr vert="horz" wrap="square" lIns="408124" tIns="204062" rIns="408124" bIns="204062" numCol="1" anchor="t" anchorCtr="0" compatLnSpc="1">
            <a:prstTxWarp prst="textNoShape">
              <a:avLst/>
            </a:prstTxWarp>
          </a:bodyPr>
          <a:lstStyle>
            <a:lvl1pPr>
              <a:defRPr sz="6200"/>
            </a:lvl1pPr>
          </a:lstStyle>
          <a:p>
            <a:pPr>
              <a:defRPr/>
            </a:pPr>
            <a:endParaRPr lang="en-US"/>
          </a:p>
        </p:txBody>
      </p:sp>
      <p:sp>
        <p:nvSpPr>
          <p:cNvPr id="1029" name="Rectangle 5"/>
          <p:cNvSpPr>
            <a:spLocks noGrp="1" noChangeArrowheads="1"/>
          </p:cNvSpPr>
          <p:nvPr>
            <p:ph type="ftr" sz="quarter" idx="3"/>
          </p:nvPr>
        </p:nvSpPr>
        <p:spPr bwMode="auto">
          <a:xfrm>
            <a:off x="10347325" y="38982650"/>
            <a:ext cx="9585325" cy="2973388"/>
          </a:xfrm>
          <a:prstGeom prst="rect">
            <a:avLst/>
          </a:prstGeom>
          <a:noFill/>
          <a:ln w="9525">
            <a:noFill/>
            <a:miter lim="800000"/>
            <a:headEnd/>
            <a:tailEnd/>
          </a:ln>
        </p:spPr>
        <p:txBody>
          <a:bodyPr vert="horz" wrap="square" lIns="408124" tIns="204062" rIns="408124" bIns="204062" numCol="1" anchor="t" anchorCtr="0" compatLnSpc="1">
            <a:prstTxWarp prst="textNoShape">
              <a:avLst/>
            </a:prstTxWarp>
          </a:bodyPr>
          <a:lstStyle>
            <a:lvl1pPr algn="ctr">
              <a:defRPr sz="6200"/>
            </a:lvl1pPr>
          </a:lstStyle>
          <a:p>
            <a:pPr>
              <a:defRPr/>
            </a:pPr>
            <a:endParaRPr lang="en-US"/>
          </a:p>
        </p:txBody>
      </p:sp>
      <p:sp>
        <p:nvSpPr>
          <p:cNvPr id="1030" name="Rectangle 6"/>
          <p:cNvSpPr>
            <a:spLocks noGrp="1" noChangeArrowheads="1"/>
          </p:cNvSpPr>
          <p:nvPr>
            <p:ph type="sldNum" sz="quarter" idx="4"/>
          </p:nvPr>
        </p:nvSpPr>
        <p:spPr bwMode="auto">
          <a:xfrm>
            <a:off x="21699538" y="38982650"/>
            <a:ext cx="7067550" cy="2973388"/>
          </a:xfrm>
          <a:prstGeom prst="rect">
            <a:avLst/>
          </a:prstGeom>
          <a:noFill/>
          <a:ln w="9525">
            <a:noFill/>
            <a:miter lim="800000"/>
            <a:headEnd/>
            <a:tailEnd/>
          </a:ln>
        </p:spPr>
        <p:txBody>
          <a:bodyPr vert="horz" wrap="square" lIns="408124" tIns="204062" rIns="408124" bIns="204062" numCol="1" anchor="t" anchorCtr="0" compatLnSpc="1">
            <a:prstTxWarp prst="textNoShape">
              <a:avLst/>
            </a:prstTxWarp>
          </a:bodyPr>
          <a:lstStyle>
            <a:lvl1pPr algn="r">
              <a:defRPr sz="6200"/>
            </a:lvl1pPr>
          </a:lstStyle>
          <a:p>
            <a:pPr>
              <a:defRPr/>
            </a:pPr>
            <a:fld id="{0A2DFC1B-1057-46D2-A005-8928375E134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81463" rtl="0" eaLnBrk="0" fontAlgn="base" hangingPunct="0">
        <a:spcBef>
          <a:spcPct val="0"/>
        </a:spcBef>
        <a:spcAft>
          <a:spcPct val="0"/>
        </a:spcAft>
        <a:defRPr sz="19600">
          <a:solidFill>
            <a:schemeClr val="tx2"/>
          </a:solidFill>
          <a:latin typeface="+mj-lt"/>
          <a:ea typeface="+mj-ea"/>
          <a:cs typeface="+mj-cs"/>
        </a:defRPr>
      </a:lvl1pPr>
      <a:lvl2pPr algn="ctr" defTabSz="4081463" rtl="0" eaLnBrk="0" fontAlgn="base" hangingPunct="0">
        <a:spcBef>
          <a:spcPct val="0"/>
        </a:spcBef>
        <a:spcAft>
          <a:spcPct val="0"/>
        </a:spcAft>
        <a:defRPr sz="19600">
          <a:solidFill>
            <a:schemeClr val="tx2"/>
          </a:solidFill>
          <a:latin typeface="Arial" charset="0"/>
        </a:defRPr>
      </a:lvl2pPr>
      <a:lvl3pPr algn="ctr" defTabSz="4081463" rtl="0" eaLnBrk="0" fontAlgn="base" hangingPunct="0">
        <a:spcBef>
          <a:spcPct val="0"/>
        </a:spcBef>
        <a:spcAft>
          <a:spcPct val="0"/>
        </a:spcAft>
        <a:defRPr sz="19600">
          <a:solidFill>
            <a:schemeClr val="tx2"/>
          </a:solidFill>
          <a:latin typeface="Arial" charset="0"/>
        </a:defRPr>
      </a:lvl3pPr>
      <a:lvl4pPr algn="ctr" defTabSz="4081463" rtl="0" eaLnBrk="0" fontAlgn="base" hangingPunct="0">
        <a:spcBef>
          <a:spcPct val="0"/>
        </a:spcBef>
        <a:spcAft>
          <a:spcPct val="0"/>
        </a:spcAft>
        <a:defRPr sz="19600">
          <a:solidFill>
            <a:schemeClr val="tx2"/>
          </a:solidFill>
          <a:latin typeface="Arial" charset="0"/>
        </a:defRPr>
      </a:lvl4pPr>
      <a:lvl5pPr algn="ctr" defTabSz="4081463" rtl="0" eaLnBrk="0" fontAlgn="base" hangingPunct="0">
        <a:spcBef>
          <a:spcPct val="0"/>
        </a:spcBef>
        <a:spcAft>
          <a:spcPct val="0"/>
        </a:spcAft>
        <a:defRPr sz="19600">
          <a:solidFill>
            <a:schemeClr val="tx2"/>
          </a:solidFill>
          <a:latin typeface="Arial" charset="0"/>
        </a:defRPr>
      </a:lvl5pPr>
      <a:lvl6pPr marL="457200" algn="ctr" defTabSz="3987800" rtl="0" fontAlgn="base">
        <a:spcBef>
          <a:spcPct val="0"/>
        </a:spcBef>
        <a:spcAft>
          <a:spcPct val="0"/>
        </a:spcAft>
        <a:defRPr sz="19200">
          <a:solidFill>
            <a:schemeClr val="tx2"/>
          </a:solidFill>
          <a:latin typeface="Arial" charset="0"/>
        </a:defRPr>
      </a:lvl6pPr>
      <a:lvl7pPr marL="914400" algn="ctr" defTabSz="3987800" rtl="0" fontAlgn="base">
        <a:spcBef>
          <a:spcPct val="0"/>
        </a:spcBef>
        <a:spcAft>
          <a:spcPct val="0"/>
        </a:spcAft>
        <a:defRPr sz="19200">
          <a:solidFill>
            <a:schemeClr val="tx2"/>
          </a:solidFill>
          <a:latin typeface="Arial" charset="0"/>
        </a:defRPr>
      </a:lvl7pPr>
      <a:lvl8pPr marL="1371600" algn="ctr" defTabSz="3987800" rtl="0" fontAlgn="base">
        <a:spcBef>
          <a:spcPct val="0"/>
        </a:spcBef>
        <a:spcAft>
          <a:spcPct val="0"/>
        </a:spcAft>
        <a:defRPr sz="19200">
          <a:solidFill>
            <a:schemeClr val="tx2"/>
          </a:solidFill>
          <a:latin typeface="Arial" charset="0"/>
        </a:defRPr>
      </a:lvl8pPr>
      <a:lvl9pPr marL="1828800" algn="ctr" defTabSz="3987800" rtl="0" fontAlgn="base">
        <a:spcBef>
          <a:spcPct val="0"/>
        </a:spcBef>
        <a:spcAft>
          <a:spcPct val="0"/>
        </a:spcAft>
        <a:defRPr sz="19200">
          <a:solidFill>
            <a:schemeClr val="tx2"/>
          </a:solidFill>
          <a:latin typeface="Arial" charset="0"/>
        </a:defRPr>
      </a:lvl9pPr>
    </p:titleStyle>
    <p:bodyStyle>
      <a:lvl1pPr marL="1530350" indent="-1530350" algn="l" defTabSz="4081463" rtl="0" eaLnBrk="0" fontAlgn="base" hangingPunct="0">
        <a:spcBef>
          <a:spcPct val="20000"/>
        </a:spcBef>
        <a:spcAft>
          <a:spcPct val="0"/>
        </a:spcAft>
        <a:buChar char="•"/>
        <a:defRPr sz="14300">
          <a:solidFill>
            <a:schemeClr val="tx1"/>
          </a:solidFill>
          <a:latin typeface="+mn-lt"/>
          <a:ea typeface="+mn-ea"/>
          <a:cs typeface="+mn-cs"/>
        </a:defRPr>
      </a:lvl1pPr>
      <a:lvl2pPr marL="3316288" indent="-1276350" algn="l" defTabSz="4081463" rtl="0" eaLnBrk="0" fontAlgn="base" hangingPunct="0">
        <a:spcBef>
          <a:spcPct val="20000"/>
        </a:spcBef>
        <a:spcAft>
          <a:spcPct val="0"/>
        </a:spcAft>
        <a:buChar char="–"/>
        <a:defRPr sz="12500">
          <a:solidFill>
            <a:schemeClr val="tx1"/>
          </a:solidFill>
          <a:latin typeface="+mn-lt"/>
        </a:defRPr>
      </a:lvl2pPr>
      <a:lvl3pPr marL="5100638" indent="-1019175" algn="l" defTabSz="4081463" rtl="0" eaLnBrk="0" fontAlgn="base" hangingPunct="0">
        <a:spcBef>
          <a:spcPct val="20000"/>
        </a:spcBef>
        <a:spcAft>
          <a:spcPct val="0"/>
        </a:spcAft>
        <a:buChar char="•"/>
        <a:defRPr sz="10700">
          <a:solidFill>
            <a:schemeClr val="tx1"/>
          </a:solidFill>
          <a:latin typeface="+mn-lt"/>
        </a:defRPr>
      </a:lvl3pPr>
      <a:lvl4pPr marL="7142163" indent="-1020763" algn="l" defTabSz="4081463" rtl="0" eaLnBrk="0" fontAlgn="base" hangingPunct="0">
        <a:spcBef>
          <a:spcPct val="20000"/>
        </a:spcBef>
        <a:spcAft>
          <a:spcPct val="0"/>
        </a:spcAft>
        <a:buChar char="–"/>
        <a:defRPr sz="9000">
          <a:solidFill>
            <a:schemeClr val="tx1"/>
          </a:solidFill>
          <a:latin typeface="+mn-lt"/>
        </a:defRPr>
      </a:lvl4pPr>
      <a:lvl5pPr marL="9182100" indent="-1019175" algn="l" defTabSz="4081463" rtl="0" eaLnBrk="0" fontAlgn="base" hangingPunct="0">
        <a:spcBef>
          <a:spcPct val="20000"/>
        </a:spcBef>
        <a:spcAft>
          <a:spcPct val="0"/>
        </a:spcAft>
        <a:buChar char="»"/>
        <a:defRPr sz="9000">
          <a:solidFill>
            <a:schemeClr val="tx1"/>
          </a:solidFill>
          <a:latin typeface="+mn-lt"/>
        </a:defRPr>
      </a:lvl5pPr>
      <a:lvl6pPr marL="9429750" indent="-996950" algn="l" defTabSz="3987800" rtl="0" fontAlgn="base">
        <a:spcBef>
          <a:spcPct val="20000"/>
        </a:spcBef>
        <a:spcAft>
          <a:spcPct val="0"/>
        </a:spcAft>
        <a:buChar char="»"/>
        <a:defRPr sz="8800">
          <a:solidFill>
            <a:schemeClr val="tx1"/>
          </a:solidFill>
          <a:latin typeface="+mn-lt"/>
        </a:defRPr>
      </a:lvl6pPr>
      <a:lvl7pPr marL="9886950" indent="-996950" algn="l" defTabSz="3987800" rtl="0" fontAlgn="base">
        <a:spcBef>
          <a:spcPct val="20000"/>
        </a:spcBef>
        <a:spcAft>
          <a:spcPct val="0"/>
        </a:spcAft>
        <a:buChar char="»"/>
        <a:defRPr sz="8800">
          <a:solidFill>
            <a:schemeClr val="tx1"/>
          </a:solidFill>
          <a:latin typeface="+mn-lt"/>
        </a:defRPr>
      </a:lvl7pPr>
      <a:lvl8pPr marL="10344150" indent="-996950" algn="l" defTabSz="3987800" rtl="0" fontAlgn="base">
        <a:spcBef>
          <a:spcPct val="20000"/>
        </a:spcBef>
        <a:spcAft>
          <a:spcPct val="0"/>
        </a:spcAft>
        <a:buChar char="»"/>
        <a:defRPr sz="8800">
          <a:solidFill>
            <a:schemeClr val="tx1"/>
          </a:solidFill>
          <a:latin typeface="+mn-lt"/>
        </a:defRPr>
      </a:lvl8pPr>
      <a:lvl9pPr marL="10801350" indent="-996950" algn="l" defTabSz="3987800"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4"/>
          <p:cNvSpPr txBox="1">
            <a:spLocks noChangeArrowheads="1"/>
          </p:cNvSpPr>
          <p:nvPr/>
        </p:nvSpPr>
        <p:spPr bwMode="auto">
          <a:xfrm>
            <a:off x="1817688" y="0"/>
            <a:ext cx="28462287"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84" tIns="42242" rIns="84484" bIns="42242">
            <a:spAutoFit/>
          </a:bodyPr>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eaLnBrk="1" hangingPunct="1">
              <a:spcBef>
                <a:spcPct val="50000"/>
              </a:spcBef>
            </a:pPr>
            <a:endParaRPr lang="sr-Latn-CS" sz="8100" dirty="0"/>
          </a:p>
        </p:txBody>
      </p:sp>
      <p:sp>
        <p:nvSpPr>
          <p:cNvPr id="2055" name="Text Box 2080"/>
          <p:cNvSpPr txBox="1">
            <a:spLocks noChangeArrowheads="1"/>
          </p:cNvSpPr>
          <p:nvPr/>
        </p:nvSpPr>
        <p:spPr bwMode="auto">
          <a:xfrm>
            <a:off x="20928013" y="36334700"/>
            <a:ext cx="187325"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580" tIns="46790" rIns="93580" bIns="46790">
            <a:spAutoFit/>
          </a:bodyPr>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eaLnBrk="1" hangingPunct="1"/>
            <a:endParaRPr lang="sr-Latn-CS" dirty="0"/>
          </a:p>
        </p:txBody>
      </p:sp>
      <p:sp>
        <p:nvSpPr>
          <p:cNvPr id="2056" name="Rectangle 2111"/>
          <p:cNvSpPr>
            <a:spLocks noChangeArrowheads="1"/>
          </p:cNvSpPr>
          <p:nvPr/>
        </p:nvSpPr>
        <p:spPr bwMode="auto">
          <a:xfrm>
            <a:off x="128587" y="3252788"/>
            <a:ext cx="30151388" cy="5267311"/>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580" tIns="46790" rIns="93580" bIns="46790" anchor="ctr"/>
          <a:lstStyle/>
          <a:p>
            <a:pPr algn="ctr" defTabSz="935038"/>
            <a:endParaRPr lang="sr-Latn-CS" sz="2600" dirty="0">
              <a:latin typeface="Georgia" pitchFamily="18" charset="0"/>
            </a:endParaRPr>
          </a:p>
        </p:txBody>
      </p:sp>
      <p:sp>
        <p:nvSpPr>
          <p:cNvPr id="2057" name="Rectangle 2126"/>
          <p:cNvSpPr>
            <a:spLocks noGrp="1" noChangeArrowheads="1"/>
          </p:cNvSpPr>
          <p:nvPr>
            <p:ph type="ctrTitle" idx="4294967295"/>
          </p:nvPr>
        </p:nvSpPr>
        <p:spPr>
          <a:xfrm>
            <a:off x="128587" y="3116262"/>
            <a:ext cx="30151387" cy="5951933"/>
          </a:xfrm>
        </p:spPr>
        <p:txBody>
          <a:bodyPr lIns="0" tIns="0" rIns="0" bIns="0"/>
          <a:lstStyle/>
          <a:p>
            <a:pPr>
              <a:lnSpc>
                <a:spcPct val="107000"/>
              </a:lnSpc>
              <a:spcAft>
                <a:spcPts val="800"/>
              </a:spcAft>
            </a:pPr>
            <a:r>
              <a:rPr lang="en-CA" sz="66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Micro-costing study of rituximab subcutaneous injection versus intravenous infusion in Dutch setting</a:t>
            </a:r>
            <a:r>
              <a:rPr lang="sr-Latn-CS" sz="6600" b="1" dirty="0" smtClean="0">
                <a:solidFill>
                  <a:schemeClr val="bg1"/>
                </a:solidFill>
              </a:rPr>
              <a:t/>
            </a:r>
            <a:br>
              <a:rPr lang="sr-Latn-CS" sz="6600" b="1" dirty="0" smtClean="0">
                <a:solidFill>
                  <a:schemeClr val="bg1"/>
                </a:solidFill>
              </a:rPr>
            </a:br>
            <a:r>
              <a:rPr lang="sr-Latn-CS" sz="1800" b="1" dirty="0" smtClean="0">
                <a:solidFill>
                  <a:schemeClr val="bg1"/>
                </a:solidFill>
              </a:rPr>
              <a:t/>
            </a:r>
            <a:br>
              <a:rPr lang="sr-Latn-CS" sz="1800" b="1" dirty="0" smtClean="0">
                <a:solidFill>
                  <a:schemeClr val="bg1"/>
                </a:solidFill>
              </a:rPr>
            </a:b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Mihajlović J</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1,2</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Bax</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P</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1</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van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Breugel</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E</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1</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Blommestein</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HM</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3</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Hoogendoorn</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M</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4</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Hospes</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W</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5,6</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3600" b="1" i="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Postma</a:t>
            </a:r>
            <a:r>
              <a:rPr lang="sr-Latn-RS" sz="3600" b="1" i="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MJ</a:t>
            </a:r>
            <a:r>
              <a:rPr lang="sr-Latn-RS" sz="3600" b="1" i="1"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1,7</a:t>
            </a:r>
            <a:r>
              <a:rPr lang="sr-Latn-RS" sz="3600"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r>
            <a:br>
              <a:rPr lang="sr-Latn-RS" sz="3600"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sr-Latn-RS" sz="2800"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r>
            <a:br>
              <a:rPr lang="sr-Latn-RS" sz="2800"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sr-Latn-RS" sz="2800" baseline="300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1</a:t>
            </a:r>
            <a:r>
              <a:rPr lang="sr-Latn-RS"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Unit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PharmacoEpidemiology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&amp;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PharmacoEconomics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University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Groningen</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2</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Mihajlović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Health</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Analytics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Novi Sad,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Serbia</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3</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Erasmus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University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Rotterdam</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4</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Department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Haematology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Medical</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Center</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Leeuwarden</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5</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Department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Pharmacy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Isala</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Clinics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Zwolle</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6</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Department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Pharmacy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Ommelander</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Zorggroep</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Winschoten</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Delfzijl</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7</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Institute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of</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Science</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in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Healthy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Aging</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&amp;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health</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caRE</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(SHARE),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University</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Medical</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Center</a:t>
            </a:r>
            <a:r>
              <a:rPr lang="sr-Latn-R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Groningen</a:t>
            </a:r>
            <a:r>
              <a:rPr lang="sr-Latn-RS"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sr-Latn-RS" sz="2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Netherlands</a:t>
            </a:r>
            <a:r>
              <a:rPr lang="sr-Latn-RS"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r>
            <a:br>
              <a:rPr lang="sr-Latn-RS"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endParaRPr lang="nl-NL" sz="3300" dirty="0" smtClean="0">
              <a:solidFill>
                <a:schemeClr val="bg1"/>
              </a:solidFill>
            </a:endParaRPr>
          </a:p>
        </p:txBody>
      </p:sp>
      <p:sp>
        <p:nvSpPr>
          <p:cNvPr id="2058" name="Text Box 2967"/>
          <p:cNvSpPr txBox="1">
            <a:spLocks noChangeArrowheads="1"/>
          </p:cNvSpPr>
          <p:nvPr/>
        </p:nvSpPr>
        <p:spPr bwMode="auto">
          <a:xfrm>
            <a:off x="128587" y="8755062"/>
            <a:ext cx="14465076" cy="1079500"/>
          </a:xfrm>
          <a:prstGeom prst="rect">
            <a:avLst/>
          </a:prstGeom>
          <a:solidFill>
            <a:srgbClr val="CC0000"/>
          </a:solidFill>
          <a:ln w="9525">
            <a:solidFill>
              <a:srgbClr val="333333"/>
            </a:solidFill>
            <a:miter lim="800000"/>
            <a:headEnd/>
            <a:tailEnd/>
          </a:ln>
        </p:spPr>
        <p:txBody>
          <a:bodyPr lIns="93580" tIns="46790" rIns="93580" bIns="46790"/>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algn="ctr" eaLnBrk="1" hangingPunct="1">
              <a:spcBef>
                <a:spcPct val="50000"/>
              </a:spcBef>
            </a:pPr>
            <a:r>
              <a:rPr lang="nl-NL" altLang="zh-CN" sz="6000" b="1" dirty="0">
                <a:solidFill>
                  <a:schemeClr val="bg1"/>
                </a:solidFill>
                <a:latin typeface="Calibri" panose="020F0502020204030204" pitchFamily="34" charset="0"/>
                <a:ea typeface="SimSun" pitchFamily="2" charset="-122"/>
              </a:rPr>
              <a:t>Background</a:t>
            </a:r>
            <a:endParaRPr lang="en-US" sz="6000" b="1" dirty="0">
              <a:solidFill>
                <a:schemeClr val="bg1"/>
              </a:solidFill>
              <a:latin typeface="Calibri" panose="020F0502020204030204" pitchFamily="34" charset="0"/>
            </a:endParaRPr>
          </a:p>
        </p:txBody>
      </p:sp>
      <p:sp>
        <p:nvSpPr>
          <p:cNvPr id="2059" name="Text Box 2973"/>
          <p:cNvSpPr txBox="1">
            <a:spLocks noChangeArrowheads="1"/>
          </p:cNvSpPr>
          <p:nvPr/>
        </p:nvSpPr>
        <p:spPr bwMode="auto">
          <a:xfrm>
            <a:off x="14911387" y="11180762"/>
            <a:ext cx="15163800" cy="1079500"/>
          </a:xfrm>
          <a:prstGeom prst="rect">
            <a:avLst/>
          </a:prstGeom>
          <a:solidFill>
            <a:srgbClr val="CC0000"/>
          </a:solidFill>
          <a:ln w="9525">
            <a:solidFill>
              <a:srgbClr val="333333"/>
            </a:solidFill>
            <a:miter lim="800000"/>
            <a:headEnd/>
            <a:tailEnd/>
          </a:ln>
        </p:spPr>
        <p:txBody>
          <a:bodyPr lIns="93580" tIns="46790" rIns="93580" bIns="46790"/>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algn="ctr" eaLnBrk="1" hangingPunct="1">
              <a:spcBef>
                <a:spcPct val="50000"/>
              </a:spcBef>
            </a:pPr>
            <a:r>
              <a:rPr lang="nl-NL" altLang="zh-CN" sz="5500" b="1">
                <a:solidFill>
                  <a:schemeClr val="bg1"/>
                </a:solidFill>
                <a:ea typeface="SimSun" pitchFamily="2" charset="-122"/>
              </a:rPr>
              <a:t>Results</a:t>
            </a:r>
            <a:endParaRPr lang="en-US" sz="5500" b="1" dirty="0">
              <a:solidFill>
                <a:schemeClr val="bg1"/>
              </a:solidFill>
            </a:endParaRPr>
          </a:p>
        </p:txBody>
      </p:sp>
      <p:sp>
        <p:nvSpPr>
          <p:cNvPr id="2060" name="Rectangle 2993"/>
          <p:cNvSpPr>
            <a:spLocks noChangeArrowheads="1"/>
          </p:cNvSpPr>
          <p:nvPr/>
        </p:nvSpPr>
        <p:spPr bwMode="auto">
          <a:xfrm>
            <a:off x="0" y="-266700"/>
            <a:ext cx="1873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580" tIns="46790" rIns="93580" bIns="46790" anchor="ctr">
            <a:spAutoFit/>
          </a:bodyPr>
          <a:lstStyle/>
          <a:p>
            <a:pPr defTabSz="935038"/>
            <a:endParaRPr lang="sr-Latn-CS" dirty="0"/>
          </a:p>
        </p:txBody>
      </p:sp>
      <p:grpSp>
        <p:nvGrpSpPr>
          <p:cNvPr id="2061" name="Group 3005"/>
          <p:cNvGrpSpPr>
            <a:grpSpLocks/>
          </p:cNvGrpSpPr>
          <p:nvPr/>
        </p:nvGrpSpPr>
        <p:grpSpPr bwMode="auto">
          <a:xfrm>
            <a:off x="0" y="0"/>
            <a:ext cx="30279975" cy="3252788"/>
            <a:chOff x="0" y="0"/>
            <a:chExt cx="5758" cy="641"/>
          </a:xfrm>
        </p:grpSpPr>
        <p:pic>
          <p:nvPicPr>
            <p:cNvPr id="2121" name="Picture 3006" descr="EN_sluit_bovenbal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5758" cy="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2" name="Picture 3007" descr="RUGR_logoEN_rood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 y="95"/>
              <a:ext cx="1508" cy="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2" name="Text Box 2967"/>
          <p:cNvSpPr txBox="1">
            <a:spLocks noChangeArrowheads="1"/>
          </p:cNvSpPr>
          <p:nvPr/>
        </p:nvSpPr>
        <p:spPr bwMode="auto">
          <a:xfrm>
            <a:off x="95932" y="17899062"/>
            <a:ext cx="14497731" cy="1079500"/>
          </a:xfrm>
          <a:prstGeom prst="rect">
            <a:avLst/>
          </a:prstGeom>
          <a:solidFill>
            <a:srgbClr val="CC0000"/>
          </a:solidFill>
          <a:ln w="9525">
            <a:solidFill>
              <a:srgbClr val="333333"/>
            </a:solidFill>
            <a:miter lim="800000"/>
            <a:headEnd/>
            <a:tailEnd/>
          </a:ln>
        </p:spPr>
        <p:txBody>
          <a:bodyPr lIns="93580" tIns="46790" rIns="93580" bIns="46790"/>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algn="ctr" eaLnBrk="1" hangingPunct="1">
              <a:spcBef>
                <a:spcPct val="50000"/>
              </a:spcBef>
            </a:pPr>
            <a:r>
              <a:rPr lang="nl-NL" altLang="zh-CN" sz="6000" b="1" dirty="0">
                <a:solidFill>
                  <a:schemeClr val="bg1"/>
                </a:solidFill>
                <a:latin typeface="Calibri" panose="020F0502020204030204" pitchFamily="34" charset="0"/>
                <a:ea typeface="SimSun" pitchFamily="2" charset="-122"/>
              </a:rPr>
              <a:t>Methods</a:t>
            </a:r>
            <a:endParaRPr lang="en-US" sz="6000" b="1" dirty="0">
              <a:solidFill>
                <a:schemeClr val="bg1"/>
              </a:solidFill>
              <a:latin typeface="Calibri" panose="020F0502020204030204" pitchFamily="34" charset="0"/>
            </a:endParaRPr>
          </a:p>
        </p:txBody>
      </p:sp>
      <p:sp>
        <p:nvSpPr>
          <p:cNvPr id="2064" name="Rectangle 2118"/>
          <p:cNvSpPr>
            <a:spLocks noChangeArrowheads="1"/>
          </p:cNvSpPr>
          <p:nvPr/>
        </p:nvSpPr>
        <p:spPr bwMode="auto">
          <a:xfrm>
            <a:off x="-38100" y="40044688"/>
            <a:ext cx="30318075" cy="9429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580" tIns="46790" rIns="93580" bIns="46790" anchor="ctr"/>
          <a:lstStyle/>
          <a:p>
            <a:pPr algn="r" defTabSz="935038"/>
            <a:r>
              <a:rPr lang="nl-NL" sz="4000" b="1">
                <a:solidFill>
                  <a:schemeClr val="bg1"/>
                </a:solidFill>
              </a:rPr>
              <a:t>     </a:t>
            </a:r>
            <a:endParaRPr lang="en-US" sz="4000" b="1" dirty="0">
              <a:solidFill>
                <a:schemeClr val="bg1"/>
              </a:solidFill>
            </a:endParaRPr>
          </a:p>
        </p:txBody>
      </p:sp>
      <p:sp>
        <p:nvSpPr>
          <p:cNvPr id="2065" name="TextBox 1"/>
          <p:cNvSpPr txBox="1">
            <a:spLocks noChangeArrowheads="1"/>
          </p:cNvSpPr>
          <p:nvPr/>
        </p:nvSpPr>
        <p:spPr bwMode="auto">
          <a:xfrm>
            <a:off x="19362737" y="40174287"/>
            <a:ext cx="107124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r" eaLnBrk="1" hangingPunct="1"/>
            <a:r>
              <a:rPr lang="nl-NL" sz="3200" b="1" dirty="0">
                <a:solidFill>
                  <a:schemeClr val="bg1"/>
                </a:solidFill>
                <a:latin typeface="Calibri" panose="020F0502020204030204" pitchFamily="34" charset="0"/>
              </a:rPr>
              <a:t>For further information contact: </a:t>
            </a:r>
            <a:r>
              <a:rPr lang="nl-NL" sz="3200" b="1" dirty="0" smtClean="0">
                <a:solidFill>
                  <a:schemeClr val="bg1"/>
                </a:solidFill>
                <a:latin typeface="Calibri" panose="020F0502020204030204" pitchFamily="34" charset="0"/>
              </a:rPr>
              <a:t>j</a:t>
            </a:r>
            <a:r>
              <a:rPr lang="sr-Latn-RS" sz="3200" b="1" dirty="0" smtClean="0">
                <a:solidFill>
                  <a:schemeClr val="bg1"/>
                </a:solidFill>
                <a:latin typeface="Calibri" panose="020F0502020204030204" pitchFamily="34" charset="0"/>
              </a:rPr>
              <a:t>ovan</a:t>
            </a:r>
            <a:r>
              <a:rPr lang="nl-NL" sz="3200" b="1" dirty="0" smtClean="0">
                <a:solidFill>
                  <a:schemeClr val="bg1"/>
                </a:solidFill>
                <a:latin typeface="Calibri" panose="020F0502020204030204" pitchFamily="34" charset="0"/>
              </a:rPr>
              <a:t>@</a:t>
            </a:r>
            <a:r>
              <a:rPr lang="sr-Latn-RS" sz="3200" b="1" dirty="0" smtClean="0">
                <a:solidFill>
                  <a:schemeClr val="bg1"/>
                </a:solidFill>
                <a:latin typeface="Calibri" panose="020F0502020204030204" pitchFamily="34" charset="0"/>
              </a:rPr>
              <a:t>miha.rs</a:t>
            </a:r>
            <a:endParaRPr lang="en-US" sz="3200" b="1" dirty="0">
              <a:solidFill>
                <a:schemeClr val="bg1"/>
              </a:solidFill>
              <a:latin typeface="Calibri" panose="020F0502020204030204" pitchFamily="34" charset="0"/>
            </a:endParaRPr>
          </a:p>
        </p:txBody>
      </p:sp>
      <p:sp>
        <p:nvSpPr>
          <p:cNvPr id="2067" name="TextBox 2"/>
          <p:cNvSpPr txBox="1">
            <a:spLocks noChangeArrowheads="1"/>
          </p:cNvSpPr>
          <p:nvPr/>
        </p:nvSpPr>
        <p:spPr bwMode="auto">
          <a:xfrm>
            <a:off x="128587" y="19104153"/>
            <a:ext cx="14438313"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marL="571500" indent="-571500" algn="just" eaLnBrk="1" hangingPunct="1">
              <a:buFont typeface="Wingdings" panose="05000000000000000000" pitchFamily="2" charset="2"/>
              <a:buChar char="Ø"/>
            </a:pPr>
            <a:r>
              <a:rPr lang="en-US" sz="3600" dirty="0">
                <a:latin typeface="Calibri" panose="020F0502020204030204" pitchFamily="34" charset="0"/>
              </a:rPr>
              <a:t>The study was conducted alongside the </a:t>
            </a:r>
            <a:r>
              <a:rPr lang="en-US" sz="3600" dirty="0" err="1">
                <a:latin typeface="Calibri" panose="020F0502020204030204" pitchFamily="34" charset="0"/>
              </a:rPr>
              <a:t>MabEase</a:t>
            </a:r>
            <a:r>
              <a:rPr lang="en-US" sz="3600" dirty="0">
                <a:latin typeface="Calibri" panose="020F0502020204030204" pitchFamily="34" charset="0"/>
              </a:rPr>
              <a:t> phase IIIB international clinical trial of Hoffmann-La </a:t>
            </a:r>
            <a:r>
              <a:rPr lang="en-US" sz="3600" dirty="0" smtClean="0">
                <a:latin typeface="Calibri" panose="020F0502020204030204" pitchFamily="34" charset="0"/>
              </a:rPr>
              <a:t>Roche</a:t>
            </a:r>
            <a:r>
              <a:rPr lang="sr-Latn-RS" sz="3600" dirty="0" smtClean="0">
                <a:latin typeface="Calibri" panose="020F0502020204030204" pitchFamily="34" charset="0"/>
              </a:rPr>
              <a:t> from </a:t>
            </a:r>
            <a:r>
              <a:rPr lang="en-US" sz="3600" dirty="0">
                <a:latin typeface="Calibri" panose="020F0502020204030204" pitchFamily="34" charset="0"/>
              </a:rPr>
              <a:t>December 2012 until January </a:t>
            </a:r>
            <a:r>
              <a:rPr lang="en-US" sz="3600" dirty="0" smtClean="0">
                <a:latin typeface="Calibri" panose="020F0502020204030204" pitchFamily="34" charset="0"/>
              </a:rPr>
              <a:t>2014</a:t>
            </a:r>
            <a:r>
              <a:rPr lang="sr-Latn-RS" sz="3600" dirty="0" smtClean="0">
                <a:latin typeface="Calibri" panose="020F0502020204030204" pitchFamily="34" charset="0"/>
              </a:rPr>
              <a:t> in </a:t>
            </a:r>
            <a:r>
              <a:rPr lang="sr-Latn-RS" sz="3600" dirty="0" err="1" smtClean="0">
                <a:latin typeface="Calibri" panose="020F0502020204030204" pitchFamily="34" charset="0"/>
              </a:rPr>
              <a:t>several</a:t>
            </a:r>
            <a:r>
              <a:rPr lang="sr-Latn-RS" sz="3600" dirty="0" smtClean="0">
                <a:latin typeface="Calibri" panose="020F0502020204030204" pitchFamily="34" charset="0"/>
              </a:rPr>
              <a:t> </a:t>
            </a:r>
            <a:r>
              <a:rPr lang="sr-Latn-RS" sz="3600" dirty="0" err="1" smtClean="0">
                <a:latin typeface="Calibri" panose="020F0502020204030204" pitchFamily="34" charset="0"/>
              </a:rPr>
              <a:t>hospitals</a:t>
            </a:r>
            <a:r>
              <a:rPr lang="sr-Latn-RS" sz="3600" dirty="0" smtClean="0">
                <a:latin typeface="Calibri" panose="020F0502020204030204" pitchFamily="34" charset="0"/>
              </a:rPr>
              <a:t> in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Netherlands</a:t>
            </a:r>
            <a:r>
              <a:rPr lang="sr-Latn-RS" sz="3600" dirty="0" smtClean="0">
                <a:latin typeface="Calibri" panose="020F0502020204030204" pitchFamily="34" charset="0"/>
              </a:rPr>
              <a:t> (</a:t>
            </a:r>
            <a:r>
              <a:rPr lang="sr-Latn-RS" sz="3600" dirty="0" err="1" smtClean="0">
                <a:latin typeface="Calibri" panose="020F0502020204030204" pitchFamily="34" charset="0"/>
              </a:rPr>
              <a:t>an</a:t>
            </a:r>
            <a:r>
              <a:rPr lang="sr-Latn-RS" sz="3600" dirty="0" smtClean="0">
                <a:latin typeface="Calibri" panose="020F0502020204030204" pitchFamily="34" charset="0"/>
              </a:rPr>
              <a:t> </a:t>
            </a:r>
            <a:r>
              <a:rPr lang="sr-Latn-RS" sz="3600" dirty="0" err="1" smtClean="0">
                <a:latin typeface="Calibri" panose="020F0502020204030204" pitchFamily="34" charset="0"/>
              </a:rPr>
              <a:t>ongoing</a:t>
            </a:r>
            <a:r>
              <a:rPr lang="sr-Latn-RS" sz="3600" dirty="0" smtClean="0">
                <a:latin typeface="Calibri" panose="020F0502020204030204" pitchFamily="34" charset="0"/>
              </a:rPr>
              <a:t> </a:t>
            </a:r>
            <a:r>
              <a:rPr lang="sr-Latn-RS" sz="3600" dirty="0" err="1" smtClean="0">
                <a:latin typeface="Calibri" panose="020F0502020204030204" pitchFamily="34" charset="0"/>
              </a:rPr>
              <a:t>non-inferiority</a:t>
            </a:r>
            <a:r>
              <a:rPr lang="sr-Latn-RS" sz="3600" dirty="0" smtClean="0">
                <a:latin typeface="Calibri" panose="020F0502020204030204" pitchFamily="34" charset="0"/>
              </a:rPr>
              <a:t> </a:t>
            </a:r>
            <a:r>
              <a:rPr lang="sr-Latn-RS" sz="3600" dirty="0" err="1" smtClean="0">
                <a:latin typeface="Calibri" panose="020F0502020204030204" pitchFamily="34" charset="0"/>
              </a:rPr>
              <a:t>study</a:t>
            </a:r>
            <a:r>
              <a:rPr lang="sr-Latn-RS" sz="3600" dirty="0" smtClean="0">
                <a:latin typeface="Calibri" panose="020F0502020204030204" pitchFamily="34" charset="0"/>
              </a:rPr>
              <a:t> </a:t>
            </a:r>
            <a:r>
              <a:rPr lang="sr-Latn-RS" sz="3600" dirty="0" err="1" smtClean="0">
                <a:latin typeface="Calibri" panose="020F0502020204030204" pitchFamily="34" charset="0"/>
              </a:rPr>
              <a:t>that</a:t>
            </a:r>
            <a:r>
              <a:rPr lang="sr-Latn-RS" sz="3600" dirty="0" smtClean="0">
                <a:latin typeface="Calibri" panose="020F0502020204030204" pitchFamily="34" charset="0"/>
              </a:rPr>
              <a:t> </a:t>
            </a:r>
            <a:r>
              <a:rPr lang="sr-Latn-RS" sz="3600" dirty="0" err="1" smtClean="0">
                <a:latin typeface="Calibri" panose="020F0502020204030204" pitchFamily="34" charset="0"/>
              </a:rPr>
              <a:t>compares</a:t>
            </a:r>
            <a:r>
              <a:rPr lang="sr-Latn-RS" sz="3600" dirty="0" smtClean="0">
                <a:latin typeface="Calibri" panose="020F0502020204030204" pitchFamily="34" charset="0"/>
              </a:rPr>
              <a:t> </a:t>
            </a:r>
            <a:r>
              <a:rPr lang="en-US" sz="3600" dirty="0" smtClean="0">
                <a:latin typeface="Calibri" panose="020F0502020204030204" pitchFamily="34" charset="0"/>
              </a:rPr>
              <a:t>SC </a:t>
            </a:r>
            <a:r>
              <a:rPr lang="sr-Latn-RS" sz="3600" dirty="0" err="1" smtClean="0">
                <a:latin typeface="Calibri" panose="020F0502020204030204" pitchFamily="34" charset="0"/>
              </a:rPr>
              <a:t>and</a:t>
            </a:r>
            <a:r>
              <a:rPr lang="sr-Latn-RS" sz="3600" dirty="0" smtClean="0">
                <a:latin typeface="Calibri" panose="020F0502020204030204" pitchFamily="34" charset="0"/>
              </a:rPr>
              <a:t> </a:t>
            </a:r>
            <a:r>
              <a:rPr lang="en-US" sz="3600" dirty="0" smtClean="0">
                <a:latin typeface="Calibri" panose="020F0502020204030204" pitchFamily="34" charset="0"/>
              </a:rPr>
              <a:t>IV rituximab</a:t>
            </a:r>
            <a:r>
              <a:rPr lang="sr-Latn-RS" sz="3600" dirty="0" smtClean="0">
                <a:latin typeface="Calibri" panose="020F0502020204030204" pitchFamily="34" charset="0"/>
              </a:rPr>
              <a:t> in</a:t>
            </a:r>
            <a:r>
              <a:rPr lang="en-US" sz="3600" dirty="0" smtClean="0">
                <a:latin typeface="Calibri" panose="020F0502020204030204" pitchFamily="34" charset="0"/>
              </a:rPr>
              <a:t> </a:t>
            </a:r>
            <a:r>
              <a:rPr lang="en-US" sz="3600" dirty="0">
                <a:latin typeface="Calibri" panose="020F0502020204030204" pitchFamily="34" charset="0"/>
              </a:rPr>
              <a:t>DLBCL </a:t>
            </a:r>
            <a:r>
              <a:rPr lang="en-US" sz="3600" dirty="0" smtClean="0">
                <a:latin typeface="Calibri" panose="020F0502020204030204" pitchFamily="34" charset="0"/>
              </a:rPr>
              <a:t>patients</a:t>
            </a:r>
            <a:r>
              <a:rPr lang="sr-Latn-RS" sz="3600" dirty="0" smtClean="0">
                <a:latin typeface="Calibri" panose="020F0502020204030204" pitchFamily="34" charset="0"/>
              </a:rPr>
              <a:t>)</a:t>
            </a:r>
            <a:r>
              <a:rPr lang="en-US" sz="3600" dirty="0" smtClean="0">
                <a:latin typeface="Calibri" panose="020F0502020204030204" pitchFamily="34" charset="0"/>
              </a:rPr>
              <a:t>.</a:t>
            </a:r>
            <a:endParaRPr lang="sr-Latn-RS" sz="3600" dirty="0" smtClean="0">
              <a:latin typeface="Calibri" panose="020F0502020204030204" pitchFamily="34" charset="0"/>
            </a:endParaRPr>
          </a:p>
          <a:p>
            <a:pPr marL="571500" indent="-571500" algn="just" eaLnBrk="1" hangingPunct="1">
              <a:buFont typeface="Wingdings" panose="05000000000000000000" pitchFamily="2" charset="2"/>
              <a:buChar char="Ø"/>
            </a:pPr>
            <a:r>
              <a:rPr lang="sr-Latn-RS" sz="3600" dirty="0" smtClean="0">
                <a:latin typeface="Calibri" panose="020F0502020204030204" pitchFamily="34" charset="0"/>
              </a:rPr>
              <a:t>W</a:t>
            </a:r>
            <a:r>
              <a:rPr lang="en-US" sz="3600" dirty="0" smtClean="0">
                <a:latin typeface="Calibri" panose="020F0502020204030204" pitchFamily="34" charset="0"/>
              </a:rPr>
              <a:t>e </a:t>
            </a:r>
            <a:r>
              <a:rPr lang="en-US" sz="3600" dirty="0">
                <a:latin typeface="Calibri" panose="020F0502020204030204" pitchFamily="34" charset="0"/>
              </a:rPr>
              <a:t>measured time and </a:t>
            </a:r>
            <a:r>
              <a:rPr lang="sr-Latn-RS" sz="3600" dirty="0" err="1" smtClean="0">
                <a:latin typeface="Calibri" panose="020F0502020204030204" pitchFamily="34" charset="0"/>
              </a:rPr>
              <a:t>calculated</a:t>
            </a:r>
            <a:r>
              <a:rPr lang="sr-Latn-RS" sz="3600" dirty="0" smtClean="0">
                <a:latin typeface="Calibri" panose="020F0502020204030204" pitchFamily="34" charset="0"/>
              </a:rPr>
              <a:t> </a:t>
            </a:r>
            <a:r>
              <a:rPr lang="en-US" sz="3600" dirty="0" smtClean="0">
                <a:latin typeface="Calibri" panose="020F0502020204030204" pitchFamily="34" charset="0"/>
              </a:rPr>
              <a:t>respective </a:t>
            </a:r>
            <a:r>
              <a:rPr lang="en-US" sz="3600" dirty="0">
                <a:latin typeface="Calibri" panose="020F0502020204030204" pitchFamily="34" charset="0"/>
              </a:rPr>
              <a:t>costs </a:t>
            </a:r>
            <a:r>
              <a:rPr lang="en-US" sz="3600" dirty="0" smtClean="0">
                <a:latin typeface="Calibri" panose="020F0502020204030204" pitchFamily="34" charset="0"/>
              </a:rPr>
              <a:t>for </a:t>
            </a:r>
            <a:r>
              <a:rPr lang="en-US" sz="3600" dirty="0">
                <a:latin typeface="Calibri" panose="020F0502020204030204" pitchFamily="34" charset="0"/>
              </a:rPr>
              <a:t>20 administrations of SC rituximab and 33 administrations of IV </a:t>
            </a:r>
            <a:r>
              <a:rPr lang="en-US" sz="3600" dirty="0"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performed</a:t>
            </a:r>
            <a:r>
              <a:rPr lang="sr-Latn-RS" sz="3600" dirty="0" smtClean="0">
                <a:latin typeface="Calibri" panose="020F0502020204030204" pitchFamily="34" charset="0"/>
              </a:rPr>
              <a:t> </a:t>
            </a:r>
            <a:r>
              <a:rPr lang="sr-Latn-RS" sz="3600" dirty="0" err="1" smtClean="0">
                <a:latin typeface="Calibri" panose="020F0502020204030204" pitchFamily="34" charset="0"/>
              </a:rPr>
              <a:t>by</a:t>
            </a:r>
            <a:r>
              <a:rPr lang="sr-Latn-RS" sz="3600" dirty="0" smtClean="0">
                <a:latin typeface="Calibri" panose="020F0502020204030204" pitchFamily="34" charset="0"/>
              </a:rPr>
              <a:t> </a:t>
            </a:r>
            <a:r>
              <a:rPr lang="sr-Latn-RS" sz="3600" dirty="0" err="1" smtClean="0">
                <a:latin typeface="Calibri" panose="020F0502020204030204" pitchFamily="34" charset="0"/>
              </a:rPr>
              <a:t>nurse</a:t>
            </a:r>
            <a:r>
              <a:rPr lang="sr-Latn-RS" sz="3600" dirty="0" smtClean="0">
                <a:latin typeface="Calibri" panose="020F0502020204030204" pitchFamily="34" charset="0"/>
              </a:rPr>
              <a:t> in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chemotherapy</a:t>
            </a:r>
            <a:r>
              <a:rPr lang="sr-Latn-RS" sz="3600" dirty="0" smtClean="0">
                <a:latin typeface="Calibri" panose="020F0502020204030204" pitchFamily="34" charset="0"/>
              </a:rPr>
              <a:t> </a:t>
            </a:r>
            <a:r>
              <a:rPr lang="sr-Latn-RS" sz="3600" dirty="0" err="1" smtClean="0">
                <a:latin typeface="Calibri" panose="020F0502020204030204" pitchFamily="34" charset="0"/>
              </a:rPr>
              <a:t>unit</a:t>
            </a:r>
            <a:r>
              <a:rPr lang="sr-Latn-RS" sz="3600" dirty="0" smtClean="0">
                <a:latin typeface="Calibri" panose="020F0502020204030204" pitchFamily="34" charset="0"/>
              </a:rPr>
              <a:t>.</a:t>
            </a:r>
            <a:endParaRPr lang="sr-Latn-RS" sz="3600" b="1" i="1" dirty="0">
              <a:latin typeface="Calibri" panose="020F0502020204030204" pitchFamily="34" charset="0"/>
            </a:endParaRPr>
          </a:p>
          <a:p>
            <a:pPr marL="571500" indent="-571500" algn="just" eaLnBrk="1" hangingPunct="1">
              <a:buFont typeface="Wingdings" panose="05000000000000000000" pitchFamily="2" charset="2"/>
              <a:buChar char="Ø"/>
            </a:pPr>
            <a:r>
              <a:rPr lang="sr-Latn-RS" sz="3600" dirty="0" err="1" smtClean="0">
                <a:latin typeface="Calibri" panose="020F0502020204030204" pitchFamily="34" charset="0"/>
              </a:rPr>
              <a:t>We</a:t>
            </a:r>
            <a:r>
              <a:rPr lang="sr-Latn-RS" sz="3600" dirty="0" smtClean="0">
                <a:latin typeface="Calibri" panose="020F0502020204030204" pitchFamily="34" charset="0"/>
              </a:rPr>
              <a:t> </a:t>
            </a:r>
            <a:r>
              <a:rPr lang="sr-Latn-RS" sz="3600" dirty="0" err="1" smtClean="0">
                <a:latin typeface="Calibri" panose="020F0502020204030204" pitchFamily="34" charset="0"/>
              </a:rPr>
              <a:t>also</a:t>
            </a:r>
            <a:r>
              <a:rPr lang="sr-Latn-RS" sz="3600" dirty="0" smtClean="0">
                <a:latin typeface="Calibri" panose="020F0502020204030204" pitchFamily="34" charset="0"/>
              </a:rPr>
              <a:t> </a:t>
            </a:r>
            <a:r>
              <a:rPr lang="sr-Latn-RS" sz="3600" dirty="0" err="1" smtClean="0">
                <a:latin typeface="Calibri" panose="020F0502020204030204" pitchFamily="34" charset="0"/>
              </a:rPr>
              <a:t>followed</a:t>
            </a:r>
            <a:r>
              <a:rPr lang="sr-Latn-RS" sz="3600" dirty="0" smtClean="0">
                <a:latin typeface="Calibri" panose="020F0502020204030204" pitchFamily="34" charset="0"/>
              </a:rPr>
              <a:t> </a:t>
            </a:r>
            <a:r>
              <a:rPr lang="sr-Latn-RS" sz="3600" dirty="0" err="1" smtClean="0">
                <a:latin typeface="Calibri" panose="020F0502020204030204" pitchFamily="34" charset="0"/>
              </a:rPr>
              <a:t>preparation</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7 IV </a:t>
            </a:r>
            <a:r>
              <a:rPr lang="sr-Latn-RS" sz="3600" dirty="0" err="1" smtClean="0">
                <a:latin typeface="Calibri" panose="020F0502020204030204" pitchFamily="34" charset="0"/>
              </a:rPr>
              <a:t>infusions</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6 SC </a:t>
            </a:r>
            <a:r>
              <a:rPr lang="sr-Latn-RS" sz="3600" dirty="0" err="1" smtClean="0">
                <a:latin typeface="Calibri" panose="020F0502020204030204" pitchFamily="34" charset="0"/>
              </a:rPr>
              <a:t>injections</a:t>
            </a:r>
            <a:r>
              <a:rPr lang="sr-Latn-RS" sz="3600" dirty="0" smtClean="0">
                <a:latin typeface="Calibri" panose="020F0502020204030204" pitchFamily="34" charset="0"/>
              </a:rPr>
              <a:t> </a:t>
            </a:r>
            <a:r>
              <a:rPr lang="sr-Latn-RS" sz="3600" dirty="0" err="1" smtClean="0">
                <a:latin typeface="Calibri" panose="020F0502020204030204" pitchFamily="34" charset="0"/>
              </a:rPr>
              <a:t>perforemed</a:t>
            </a:r>
            <a:r>
              <a:rPr lang="sr-Latn-RS" sz="3600" dirty="0" smtClean="0">
                <a:latin typeface="Calibri" panose="020F0502020204030204" pitchFamily="34" charset="0"/>
              </a:rPr>
              <a:t> </a:t>
            </a:r>
            <a:r>
              <a:rPr lang="sr-Latn-RS" sz="3600" dirty="0" err="1" smtClean="0">
                <a:latin typeface="Calibri" panose="020F0502020204030204" pitchFamily="34" charset="0"/>
              </a:rPr>
              <a:t>by</a:t>
            </a:r>
            <a:r>
              <a:rPr lang="sr-Latn-RS" sz="3600" dirty="0" smtClean="0">
                <a:latin typeface="Calibri" panose="020F0502020204030204" pitchFamily="34" charset="0"/>
              </a:rPr>
              <a:t> </a:t>
            </a:r>
            <a:r>
              <a:rPr lang="sr-Latn-RS" sz="3600" dirty="0" err="1" smtClean="0">
                <a:latin typeface="Calibri" panose="020F0502020204030204" pitchFamily="34" charset="0"/>
              </a:rPr>
              <a:t>pharmacist’s</a:t>
            </a:r>
            <a:r>
              <a:rPr lang="sr-Latn-RS" sz="3600" dirty="0" smtClean="0">
                <a:latin typeface="Calibri" panose="020F0502020204030204" pitchFamily="34" charset="0"/>
              </a:rPr>
              <a:t> </a:t>
            </a:r>
            <a:r>
              <a:rPr lang="sr-Latn-RS" sz="3600" dirty="0" err="1" smtClean="0">
                <a:latin typeface="Calibri" panose="020F0502020204030204" pitchFamily="34" charset="0"/>
              </a:rPr>
              <a:t>assistant</a:t>
            </a:r>
            <a:r>
              <a:rPr lang="sr-Latn-RS" sz="3600" dirty="0" smtClean="0">
                <a:latin typeface="Calibri" panose="020F0502020204030204" pitchFamily="34" charset="0"/>
              </a:rPr>
              <a:t>.</a:t>
            </a:r>
          </a:p>
          <a:p>
            <a:pPr marL="571500" indent="-571500" algn="just" eaLnBrk="1" hangingPunct="1">
              <a:buFont typeface="Wingdings" panose="05000000000000000000" pitchFamily="2" charset="2"/>
              <a:buChar char="Ø"/>
            </a:pPr>
            <a:r>
              <a:rPr lang="en-US" sz="3600" dirty="0" smtClean="0">
                <a:latin typeface="Calibri" panose="020F0502020204030204" pitchFamily="34" charset="0"/>
              </a:rPr>
              <a:t>Costs </a:t>
            </a:r>
            <a:r>
              <a:rPr lang="en-US" sz="3600" dirty="0">
                <a:latin typeface="Calibri" panose="020F0502020204030204" pitchFamily="34" charset="0"/>
              </a:rPr>
              <a:t>were </a:t>
            </a:r>
            <a:r>
              <a:rPr lang="sr-Latn-RS" sz="3600" dirty="0" err="1" smtClean="0">
                <a:latin typeface="Calibri" panose="020F0502020204030204" pitchFamily="34" charset="0"/>
              </a:rPr>
              <a:t>divided</a:t>
            </a:r>
            <a:r>
              <a:rPr lang="en-US" sz="3600" dirty="0" smtClean="0">
                <a:latin typeface="Calibri" panose="020F0502020204030204" pitchFamily="34" charset="0"/>
              </a:rPr>
              <a:t> in</a:t>
            </a:r>
            <a:r>
              <a:rPr lang="sr-Latn-RS" sz="3600" dirty="0" smtClean="0">
                <a:latin typeface="Calibri" panose="020F0502020204030204" pitchFamily="34" charset="0"/>
              </a:rPr>
              <a:t>to</a:t>
            </a:r>
            <a:r>
              <a:rPr lang="en-US" sz="3600" dirty="0" smtClean="0">
                <a:latin typeface="Calibri" panose="020F0502020204030204" pitchFamily="34" charset="0"/>
              </a:rPr>
              <a:t> </a:t>
            </a:r>
            <a:r>
              <a:rPr lang="en-US" sz="3600" dirty="0">
                <a:latin typeface="Calibri" panose="020F0502020204030204" pitchFamily="34" charset="0"/>
              </a:rPr>
              <a:t>four classes: </a:t>
            </a:r>
            <a:r>
              <a:rPr lang="en-US" sz="3600" dirty="0" err="1">
                <a:latin typeface="Calibri" panose="020F0502020204030204" pitchFamily="34" charset="0"/>
              </a:rPr>
              <a:t>i</a:t>
            </a:r>
            <a:r>
              <a:rPr lang="en-US" sz="3600" dirty="0">
                <a:latin typeface="Calibri" panose="020F0502020204030204" pitchFamily="34" charset="0"/>
              </a:rPr>
              <a:t>) drug costs including spillage, ii) labor costs, iii) daycare treatment costs and iv) material costs.</a:t>
            </a:r>
            <a:endParaRPr lang="sr-Latn-RS" sz="3600" dirty="0" smtClean="0">
              <a:latin typeface="Calibri" panose="020F0502020204030204" pitchFamily="34" charset="0"/>
            </a:endParaRPr>
          </a:p>
        </p:txBody>
      </p:sp>
      <p:pic>
        <p:nvPicPr>
          <p:cNvPr id="2120" name="Picture 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62587" y="41140063"/>
            <a:ext cx="1578297"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1" name="TextBox 42"/>
          <p:cNvSpPr txBox="1">
            <a:spLocks noChangeArrowheads="1"/>
          </p:cNvSpPr>
          <p:nvPr/>
        </p:nvSpPr>
        <p:spPr bwMode="auto">
          <a:xfrm>
            <a:off x="26950987" y="40968612"/>
            <a:ext cx="31886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ctr" eaLnBrk="1" hangingPunct="1"/>
            <a:r>
              <a:rPr lang="en-US" sz="2000" b="1" dirty="0"/>
              <a:t>For a copy of the </a:t>
            </a:r>
            <a:r>
              <a:rPr lang="en-US" sz="2000" b="1" dirty="0" smtClean="0"/>
              <a:t>poster:</a:t>
            </a:r>
            <a:endParaRPr lang="en-US" sz="2000" b="1" dirty="0"/>
          </a:p>
        </p:txBody>
      </p:sp>
      <p:sp>
        <p:nvSpPr>
          <p:cNvPr id="2072" name="TextBox 2"/>
          <p:cNvSpPr txBox="1">
            <a:spLocks noChangeArrowheads="1"/>
          </p:cNvSpPr>
          <p:nvPr/>
        </p:nvSpPr>
        <p:spPr bwMode="auto">
          <a:xfrm>
            <a:off x="15978187" y="144463"/>
            <a:ext cx="143229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eaLnBrk="1" hangingPunct="1"/>
            <a:r>
              <a:rPr lang="sr-Latn-RS" sz="3200" b="1" dirty="0">
                <a:solidFill>
                  <a:srgbClr val="C00000"/>
                </a:solidFill>
                <a:latin typeface="Calibri" panose="020F0502020204030204" pitchFamily="34" charset="0"/>
              </a:rPr>
              <a:t>20</a:t>
            </a:r>
            <a:r>
              <a:rPr lang="sr-Latn-RS" sz="3200" b="1" baseline="30000" dirty="0">
                <a:solidFill>
                  <a:srgbClr val="C00000"/>
                </a:solidFill>
                <a:latin typeface="Calibri" panose="020F0502020204030204" pitchFamily="34" charset="0"/>
              </a:rPr>
              <a:t>th</a:t>
            </a:r>
            <a:r>
              <a:rPr lang="sr-Latn-RS" sz="3200" b="1" dirty="0">
                <a:solidFill>
                  <a:srgbClr val="C00000"/>
                </a:solidFill>
                <a:latin typeface="Calibri" panose="020F0502020204030204" pitchFamily="34" charset="0"/>
              </a:rPr>
              <a:t> </a:t>
            </a:r>
            <a:r>
              <a:rPr lang="en-US" sz="3200" b="1" dirty="0">
                <a:solidFill>
                  <a:srgbClr val="C00000"/>
                </a:solidFill>
                <a:latin typeface="Calibri" panose="020F0502020204030204" pitchFamily="34" charset="0"/>
              </a:rPr>
              <a:t>Congress </a:t>
            </a:r>
            <a:r>
              <a:rPr lang="sr-Latn-RS" sz="3200" b="1" dirty="0" err="1" smtClean="0">
                <a:solidFill>
                  <a:srgbClr val="C00000"/>
                </a:solidFill>
                <a:latin typeface="Calibri" panose="020F0502020204030204" pitchFamily="34" charset="0"/>
              </a:rPr>
              <a:t>of</a:t>
            </a:r>
            <a:r>
              <a:rPr lang="sr-Latn-RS" sz="3200" b="1" dirty="0" smtClean="0">
                <a:solidFill>
                  <a:srgbClr val="C00000"/>
                </a:solidFill>
                <a:latin typeface="Calibri" panose="020F0502020204030204" pitchFamily="34" charset="0"/>
              </a:rPr>
              <a:t> </a:t>
            </a:r>
            <a:r>
              <a:rPr lang="sr-Latn-RS" sz="3200" b="1" dirty="0" err="1" smtClean="0">
                <a:solidFill>
                  <a:srgbClr val="C00000"/>
                </a:solidFill>
                <a:latin typeface="Calibri" panose="020F0502020204030204" pitchFamily="34" charset="0"/>
              </a:rPr>
              <a:t>the</a:t>
            </a:r>
            <a:r>
              <a:rPr lang="sr-Latn-RS" sz="3200" b="1" dirty="0" smtClean="0">
                <a:solidFill>
                  <a:srgbClr val="C00000"/>
                </a:solidFill>
                <a:latin typeface="Calibri" panose="020F0502020204030204" pitchFamily="34" charset="0"/>
              </a:rPr>
              <a:t> </a:t>
            </a:r>
            <a:r>
              <a:rPr lang="en-US" sz="3200" b="1" dirty="0" smtClean="0">
                <a:solidFill>
                  <a:srgbClr val="C00000"/>
                </a:solidFill>
                <a:latin typeface="Calibri" panose="020F0502020204030204" pitchFamily="34" charset="0"/>
              </a:rPr>
              <a:t>European</a:t>
            </a:r>
            <a:r>
              <a:rPr lang="sr-Latn-RS" sz="3200" b="1" dirty="0" smtClean="0">
                <a:solidFill>
                  <a:srgbClr val="C00000"/>
                </a:solidFill>
                <a:latin typeface="Calibri" panose="020F0502020204030204" pitchFamily="34" charset="0"/>
              </a:rPr>
              <a:t> </a:t>
            </a:r>
            <a:r>
              <a:rPr lang="en-GB" sz="3200" b="1" dirty="0" smtClean="0">
                <a:solidFill>
                  <a:srgbClr val="C00000"/>
                </a:solidFill>
                <a:latin typeface="Calibri" panose="020F0502020204030204" pitchFamily="34" charset="0"/>
              </a:rPr>
              <a:t>Haematology</a:t>
            </a:r>
            <a:r>
              <a:rPr lang="sr-Latn-RS" sz="3200" b="1" dirty="0" smtClean="0">
                <a:solidFill>
                  <a:srgbClr val="C00000"/>
                </a:solidFill>
                <a:latin typeface="Calibri" panose="020F0502020204030204" pitchFamily="34" charset="0"/>
              </a:rPr>
              <a:t> </a:t>
            </a:r>
            <a:r>
              <a:rPr lang="en-GB" sz="3200" b="1" dirty="0" smtClean="0">
                <a:solidFill>
                  <a:srgbClr val="C00000"/>
                </a:solidFill>
                <a:latin typeface="Calibri" panose="020F0502020204030204" pitchFamily="34" charset="0"/>
              </a:rPr>
              <a:t>Association</a:t>
            </a:r>
            <a:r>
              <a:rPr lang="sr-Latn-RS" sz="3200" b="1" dirty="0" smtClean="0">
                <a:solidFill>
                  <a:srgbClr val="C00000"/>
                </a:solidFill>
                <a:latin typeface="Calibri" panose="020F0502020204030204" pitchFamily="34" charset="0"/>
              </a:rPr>
              <a:t>, </a:t>
            </a:r>
            <a:r>
              <a:rPr lang="sr-Latn-RS" sz="3200" b="1" dirty="0" smtClean="0">
                <a:solidFill>
                  <a:srgbClr val="C00000"/>
                </a:solidFill>
                <a:latin typeface="Calibri" panose="020F0502020204030204" pitchFamily="34" charset="0"/>
              </a:rPr>
              <a:t>June</a:t>
            </a:r>
            <a:r>
              <a:rPr lang="en-US" sz="3200" b="1" dirty="0" smtClean="0">
                <a:solidFill>
                  <a:srgbClr val="C00000"/>
                </a:solidFill>
                <a:latin typeface="Calibri" panose="020F0502020204030204" pitchFamily="34" charset="0"/>
              </a:rPr>
              <a:t> 201</a:t>
            </a:r>
            <a:r>
              <a:rPr lang="sr-Latn-RS" sz="3200" b="1" dirty="0" smtClean="0">
                <a:solidFill>
                  <a:srgbClr val="C00000"/>
                </a:solidFill>
                <a:latin typeface="Calibri" panose="020F0502020204030204" pitchFamily="34" charset="0"/>
              </a:rPr>
              <a:t>5</a:t>
            </a:r>
            <a:r>
              <a:rPr lang="en-US" sz="3200" b="1" dirty="0" smtClean="0">
                <a:solidFill>
                  <a:srgbClr val="C00000"/>
                </a:solidFill>
                <a:latin typeface="Calibri" panose="020F0502020204030204" pitchFamily="34" charset="0"/>
              </a:rPr>
              <a:t>, </a:t>
            </a:r>
            <a:r>
              <a:rPr lang="sr-Latn-CS" sz="3200" b="1" dirty="0" err="1" smtClean="0">
                <a:solidFill>
                  <a:srgbClr val="C00000"/>
                </a:solidFill>
                <a:latin typeface="Calibri" panose="020F0502020204030204" pitchFamily="34" charset="0"/>
              </a:rPr>
              <a:t>Vienna</a:t>
            </a:r>
            <a:r>
              <a:rPr lang="en-US" sz="3200" b="1" dirty="0" smtClean="0">
                <a:solidFill>
                  <a:srgbClr val="C00000"/>
                </a:solidFill>
                <a:latin typeface="Calibri" panose="020F0502020204030204" pitchFamily="34" charset="0"/>
              </a:rPr>
              <a:t>, </a:t>
            </a:r>
            <a:r>
              <a:rPr lang="sr-Latn-CS" sz="3200" b="1" dirty="0" err="1" smtClean="0">
                <a:solidFill>
                  <a:srgbClr val="C00000"/>
                </a:solidFill>
                <a:latin typeface="Calibri" panose="020F0502020204030204" pitchFamily="34" charset="0"/>
              </a:rPr>
              <a:t>Austria</a:t>
            </a:r>
            <a:endParaRPr lang="en-US" sz="3200" b="1" dirty="0">
              <a:solidFill>
                <a:srgbClr val="C00000"/>
              </a:solidFill>
              <a:latin typeface="Calibri" panose="020F0502020204030204" pitchFamily="34" charset="0"/>
            </a:endParaRPr>
          </a:p>
        </p:txBody>
      </p:sp>
      <p:sp>
        <p:nvSpPr>
          <p:cNvPr id="2073" name="TextBox 2"/>
          <p:cNvSpPr txBox="1">
            <a:spLocks noChangeArrowheads="1"/>
          </p:cNvSpPr>
          <p:nvPr/>
        </p:nvSpPr>
        <p:spPr bwMode="auto">
          <a:xfrm>
            <a:off x="128587" y="9974262"/>
            <a:ext cx="14397038" cy="78483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just" eaLnBrk="1" hangingPunct="1">
              <a:buFont typeface="Wingdings" panose="05000000000000000000" pitchFamily="2" charset="2"/>
              <a:buChar char="Ø"/>
            </a:pPr>
            <a:r>
              <a:rPr lang="en-US" sz="3600" dirty="0">
                <a:latin typeface="Calibri" panose="020F0502020204030204" pitchFamily="34" charset="0"/>
              </a:rPr>
              <a:t>Diffuse large B-cell lymphoma (DLBCL) is the most common type of Non-Hodgkin Lymphoma (NHL) comprising 30-58% of NHL </a:t>
            </a:r>
            <a:r>
              <a:rPr lang="en-US" sz="3600" dirty="0" smtClean="0">
                <a:latin typeface="Calibri" panose="020F0502020204030204" pitchFamily="34" charset="0"/>
              </a:rPr>
              <a:t>cases</a:t>
            </a:r>
            <a:r>
              <a:rPr lang="sr-Latn-RS" sz="3600" dirty="0" smtClean="0">
                <a:latin typeface="Calibri" panose="020F0502020204030204" pitchFamily="34" charset="0"/>
              </a:rPr>
              <a:t>.</a:t>
            </a:r>
          </a:p>
          <a:p>
            <a:pPr algn="just" eaLnBrk="1" hangingPunct="1">
              <a:buFont typeface="Wingdings" panose="05000000000000000000" pitchFamily="2" charset="2"/>
              <a:buChar char="Ø"/>
            </a:pPr>
            <a:r>
              <a:rPr lang="sr-Latn-RS" sz="3600" dirty="0" err="1" smtClean="0">
                <a:latin typeface="Calibri" panose="020F0502020204030204" pitchFamily="34" charset="0"/>
              </a:rPr>
              <a:t>Intravenously</a:t>
            </a:r>
            <a:r>
              <a:rPr lang="sr-Latn-RS" sz="3600" dirty="0" smtClean="0">
                <a:latin typeface="Calibri" panose="020F0502020204030204" pitchFamily="34" charset="0"/>
              </a:rPr>
              <a:t> (IV) </a:t>
            </a:r>
            <a:r>
              <a:rPr lang="sr-Latn-RS" sz="3600" dirty="0" err="1" smtClean="0">
                <a:latin typeface="Calibri" panose="020F0502020204030204" pitchFamily="34" charset="0"/>
              </a:rPr>
              <a:t>administered</a:t>
            </a:r>
            <a:r>
              <a:rPr lang="sr-Latn-RS" sz="3600" dirty="0" smtClean="0">
                <a:latin typeface="Calibri" panose="020F0502020204030204" pitchFamily="34" charset="0"/>
              </a:rPr>
              <a:t> r</a:t>
            </a:r>
            <a:r>
              <a:rPr lang="en-US" sz="3600" dirty="0" err="1" smtClean="0">
                <a:latin typeface="Calibri" panose="020F0502020204030204" pitchFamily="34" charset="0"/>
              </a:rPr>
              <a:t>ituximab</a:t>
            </a:r>
            <a:r>
              <a:rPr lang="en-US" sz="3600" dirty="0" smtClean="0">
                <a:latin typeface="Calibri" panose="020F0502020204030204" pitchFamily="34" charset="0"/>
              </a:rPr>
              <a:t> combined </a:t>
            </a:r>
            <a:r>
              <a:rPr lang="en-US" sz="3600" dirty="0">
                <a:latin typeface="Calibri" panose="020F0502020204030204" pitchFamily="34" charset="0"/>
              </a:rPr>
              <a:t>with cyclophosphamide, doxorubicin, vincristine and prednisolone (R-CHOP) is the standard initial treatment of </a:t>
            </a:r>
            <a:r>
              <a:rPr lang="en-US" sz="3600" dirty="0" smtClean="0">
                <a:latin typeface="Calibri" panose="020F0502020204030204" pitchFamily="34" charset="0"/>
              </a:rPr>
              <a:t>DLBCL</a:t>
            </a:r>
            <a:r>
              <a:rPr lang="sr-Latn-RS" sz="3600" dirty="0" smtClean="0">
                <a:latin typeface="Calibri" panose="020F0502020204030204" pitchFamily="34" charset="0"/>
              </a:rPr>
              <a:t>.</a:t>
            </a:r>
          </a:p>
          <a:p>
            <a:pPr algn="just" eaLnBrk="1" hangingPunct="1">
              <a:buFont typeface="Wingdings" panose="05000000000000000000" pitchFamily="2" charset="2"/>
              <a:buChar char="Ø"/>
            </a:pPr>
            <a:r>
              <a:rPr lang="en-CA" sz="3600" dirty="0">
                <a:latin typeface="Calibri" panose="020F0502020204030204" pitchFamily="34" charset="0"/>
                <a:ea typeface="Calibri" panose="020F0502020204030204" pitchFamily="34" charset="0"/>
                <a:cs typeface="Times New Roman" panose="02020603050405020304" pitchFamily="18" charset="0"/>
              </a:rPr>
              <a:t>Rituximab for subcutaneous (SC) administration has recently been approved for use in common forms of </a:t>
            </a:r>
            <a:r>
              <a:rPr lang="en-CA" sz="3600" dirty="0" smtClean="0">
                <a:latin typeface="Calibri" panose="020F0502020204030204" pitchFamily="34" charset="0"/>
                <a:ea typeface="Calibri" panose="020F0502020204030204" pitchFamily="34" charset="0"/>
                <a:cs typeface="Times New Roman" panose="02020603050405020304" pitchFamily="18" charset="0"/>
              </a:rPr>
              <a:t>DLBCL.</a:t>
            </a:r>
            <a:endParaRPr lang="sr-Latn-RS" sz="3600" dirty="0" smtClean="0">
              <a:latin typeface="Calibri" panose="020F0502020204030204" pitchFamily="34" charset="0"/>
              <a:ea typeface="Calibri" panose="020F0502020204030204" pitchFamily="34" charset="0"/>
              <a:cs typeface="Times New Roman" panose="02020603050405020304" pitchFamily="18" charset="0"/>
            </a:endParaRPr>
          </a:p>
          <a:p>
            <a:pPr algn="just" eaLnBrk="1" hangingPunct="1">
              <a:buFont typeface="Wingdings" panose="05000000000000000000" pitchFamily="2" charset="2"/>
              <a:buChar char="Ø"/>
            </a:pPr>
            <a:r>
              <a:rPr lang="en-CA" sz="3600" dirty="0" smtClean="0">
                <a:latin typeface="Calibri" panose="020F0502020204030204" pitchFamily="34" charset="0"/>
                <a:ea typeface="Calibri" panose="020F0502020204030204" pitchFamily="34" charset="0"/>
                <a:cs typeface="Times New Roman" panose="02020603050405020304" pitchFamily="18" charset="0"/>
              </a:rPr>
              <a:t>This </a:t>
            </a:r>
            <a:r>
              <a:rPr lang="en-CA" sz="3600" dirty="0">
                <a:latin typeface="Calibri" panose="020F0502020204030204" pitchFamily="34" charset="0"/>
                <a:ea typeface="Calibri" panose="020F0502020204030204" pitchFamily="34" charset="0"/>
                <a:cs typeface="Times New Roman" panose="02020603050405020304" pitchFamily="18" charset="0"/>
              </a:rPr>
              <a:t>form of rituximab is supplied in ready-to-use vials that do not require individual dose </a:t>
            </a:r>
            <a:r>
              <a:rPr lang="en-CA" sz="3600" dirty="0" smtClean="0">
                <a:latin typeface="Calibri" panose="020F0502020204030204" pitchFamily="34" charset="0"/>
                <a:ea typeface="Calibri" panose="020F0502020204030204" pitchFamily="34" charset="0"/>
                <a:cs typeface="Times New Roman" panose="02020603050405020304" pitchFamily="18" charset="0"/>
              </a:rPr>
              <a:t>adjustment</a:t>
            </a:r>
            <a:r>
              <a:rPr lang="sr-Latn-RS" sz="3600" dirty="0" smtClean="0">
                <a:latin typeface="Calibri" panose="020F0502020204030204" pitchFamily="34" charset="0"/>
                <a:ea typeface="Calibri" panose="020F0502020204030204" pitchFamily="34" charset="0"/>
                <a:cs typeface="Times New Roman" panose="02020603050405020304" pitchFamily="18" charset="0"/>
              </a:rPr>
              <a:t>.</a:t>
            </a:r>
          </a:p>
          <a:p>
            <a:pPr algn="just" eaLnBrk="1" hangingPunct="1">
              <a:buFont typeface="Wingdings" panose="05000000000000000000" pitchFamily="2" charset="2"/>
              <a:buChar char="Ø"/>
            </a:pPr>
            <a:r>
              <a:rPr lang="en-CA" sz="3600" dirty="0">
                <a:latin typeface="Calibri" panose="020F0502020204030204" pitchFamily="34" charset="0"/>
                <a:ea typeface="Calibri" panose="020F0502020204030204" pitchFamily="34" charset="0"/>
                <a:cs typeface="Times New Roman" panose="02020603050405020304" pitchFamily="18" charset="0"/>
              </a:rPr>
              <a:t>It is expected that SC-injection will shorten the treatment time per administration of rituximab in comparison with currently available intravenous (IV) </a:t>
            </a:r>
            <a:r>
              <a:rPr lang="en-CA" sz="3600" dirty="0" smtClean="0">
                <a:latin typeface="Calibri" panose="020F0502020204030204" pitchFamily="34" charset="0"/>
                <a:ea typeface="Calibri" panose="020F0502020204030204" pitchFamily="34" charset="0"/>
                <a:cs typeface="Times New Roman" panose="02020603050405020304" pitchFamily="18" charset="0"/>
              </a:rPr>
              <a:t>infusion</a:t>
            </a:r>
            <a:endParaRPr lang="sr-Latn-RS" sz="3600" dirty="0" smtClean="0">
              <a:latin typeface="Calibri" panose="020F0502020204030204" pitchFamily="34" charset="0"/>
              <a:ea typeface="Calibri" panose="020F0502020204030204" pitchFamily="34" charset="0"/>
              <a:cs typeface="Times New Roman" panose="02020603050405020304" pitchFamily="18" charset="0"/>
            </a:endParaRPr>
          </a:p>
          <a:p>
            <a:pPr algn="just" eaLnBrk="1" hangingPunct="1">
              <a:buFont typeface="Wingdings" panose="05000000000000000000" pitchFamily="2" charset="2"/>
              <a:buChar char="Ø"/>
            </a:pPr>
            <a:r>
              <a:rPr lang="en-CA" sz="3600" dirty="0">
                <a:latin typeface="Calibri" panose="020F0502020204030204" pitchFamily="34" charset="0"/>
                <a:ea typeface="Calibri" panose="020F0502020204030204" pitchFamily="34" charset="0"/>
                <a:cs typeface="Times New Roman" panose="02020603050405020304" pitchFamily="18" charset="0"/>
              </a:rPr>
              <a:t>The goal of this study is to identify and compare all direct costs of IV and SC rituximab administered to the DLBCL patients in the </a:t>
            </a:r>
            <a:r>
              <a:rPr lang="en-CA" sz="3600" dirty="0" smtClean="0">
                <a:latin typeface="Calibri" panose="020F0502020204030204" pitchFamily="34" charset="0"/>
                <a:ea typeface="Calibri" panose="020F0502020204030204" pitchFamily="34" charset="0"/>
                <a:cs typeface="Times New Roman" panose="02020603050405020304" pitchFamily="18" charset="0"/>
              </a:rPr>
              <a:t>Dutch</a:t>
            </a:r>
            <a:r>
              <a:rPr lang="sr-Latn-RS" sz="3600" dirty="0" smtClean="0">
                <a:latin typeface="Calibri" panose="020F0502020204030204" pitchFamily="34" charset="0"/>
                <a:ea typeface="Calibri" panose="020F0502020204030204" pitchFamily="34" charset="0"/>
                <a:cs typeface="Times New Roman" panose="02020603050405020304" pitchFamily="18" charset="0"/>
              </a:rPr>
              <a:t> </a:t>
            </a:r>
            <a:r>
              <a:rPr lang="sr-Latn-RS" sz="3600" dirty="0" err="1" smtClean="0">
                <a:latin typeface="Calibri" panose="020F0502020204030204" pitchFamily="34" charset="0"/>
                <a:ea typeface="Calibri" panose="020F0502020204030204" pitchFamily="34" charset="0"/>
                <a:cs typeface="Times New Roman" panose="02020603050405020304" pitchFamily="18" charset="0"/>
              </a:rPr>
              <a:t>setting</a:t>
            </a:r>
            <a:endParaRPr lang="sr-Latn-RS" sz="3600" dirty="0" smtClean="0"/>
          </a:p>
        </p:txBody>
      </p:sp>
      <p:pic>
        <p:nvPicPr>
          <p:cNvPr id="2081" name="Picture 3012" descr="share_logo0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1938" y="41140063"/>
            <a:ext cx="5084977"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kvir za tekst 2"/>
          <p:cNvSpPr txBox="1"/>
          <p:nvPr/>
        </p:nvSpPr>
        <p:spPr>
          <a:xfrm>
            <a:off x="128587" y="25192176"/>
            <a:ext cx="6178936" cy="707886"/>
          </a:xfrm>
          <a:prstGeom prst="rect">
            <a:avLst/>
          </a:prstGeom>
          <a:noFill/>
        </p:spPr>
        <p:txBody>
          <a:bodyPr wrap="none" rtlCol="0">
            <a:spAutoFit/>
          </a:bodyPr>
          <a:lstStyle/>
          <a:p>
            <a:r>
              <a:rPr lang="sr-Latn-RS" sz="4000" i="1" dirty="0" smtClean="0">
                <a:latin typeface="Calibri" panose="020F0502020204030204" pitchFamily="34" charset="0"/>
              </a:rPr>
              <a:t>Drug </a:t>
            </a:r>
            <a:r>
              <a:rPr lang="sr-Latn-RS" sz="4000" i="1" dirty="0" err="1" smtClean="0">
                <a:latin typeface="Calibri" panose="020F0502020204030204" pitchFamily="34" charset="0"/>
              </a:rPr>
              <a:t>costs</a:t>
            </a:r>
            <a:r>
              <a:rPr lang="sr-Latn-RS" sz="4000" i="1" dirty="0" smtClean="0">
                <a:latin typeface="Calibri" panose="020F0502020204030204" pitchFamily="34" charset="0"/>
              </a:rPr>
              <a:t> </a:t>
            </a:r>
            <a:r>
              <a:rPr lang="sr-Latn-RS" sz="4000" i="1" dirty="0" err="1" smtClean="0">
                <a:latin typeface="Calibri" panose="020F0502020204030204" pitchFamily="34" charset="0"/>
              </a:rPr>
              <a:t>including</a:t>
            </a:r>
            <a:r>
              <a:rPr lang="sr-Latn-RS" sz="4000" i="1" dirty="0" smtClean="0">
                <a:latin typeface="Calibri" panose="020F0502020204030204" pitchFamily="34" charset="0"/>
              </a:rPr>
              <a:t> </a:t>
            </a:r>
            <a:r>
              <a:rPr lang="sr-Latn-RS" sz="4000" i="1" dirty="0" err="1" smtClean="0">
                <a:latin typeface="Calibri" panose="020F0502020204030204" pitchFamily="34" charset="0"/>
              </a:rPr>
              <a:t>spillage</a:t>
            </a:r>
            <a:endParaRPr lang="sr-Latn-RS" sz="4000" i="1" dirty="0">
              <a:latin typeface="Calibri" panose="020F0502020204030204" pitchFamily="34" charset="0"/>
            </a:endParaRPr>
          </a:p>
        </p:txBody>
      </p:sp>
      <p:sp>
        <p:nvSpPr>
          <p:cNvPr id="53" name="TextBox 2"/>
          <p:cNvSpPr txBox="1">
            <a:spLocks noChangeArrowheads="1"/>
          </p:cNvSpPr>
          <p:nvPr/>
        </p:nvSpPr>
        <p:spPr bwMode="auto">
          <a:xfrm>
            <a:off x="128587" y="25900062"/>
            <a:ext cx="14438313"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marL="571500" indent="-571500" algn="just" eaLnBrk="1" hangingPunct="1">
              <a:buFont typeface="Wingdings" panose="05000000000000000000" pitchFamily="2" charset="2"/>
              <a:buChar char="Ø"/>
            </a:pPr>
            <a:r>
              <a:rPr lang="en-US" sz="3600" dirty="0">
                <a:latin typeface="Calibri" panose="020F0502020204030204" pitchFamily="34" charset="0"/>
              </a:rPr>
              <a:t>The drug costs of IV </a:t>
            </a:r>
            <a:r>
              <a:rPr lang="sr-Latn-RS" sz="3600" dirty="0" err="1" smtClean="0">
                <a:latin typeface="Calibri" panose="020F0502020204030204" pitchFamily="34" charset="0"/>
              </a:rPr>
              <a:t>and</a:t>
            </a:r>
            <a:r>
              <a:rPr lang="sr-Latn-RS" sz="3600" dirty="0" smtClean="0">
                <a:latin typeface="Calibri" panose="020F0502020204030204" pitchFamily="34" charset="0"/>
              </a:rPr>
              <a:t> SC </a:t>
            </a:r>
            <a:r>
              <a:rPr lang="en-US" sz="3600" dirty="0" smtClean="0">
                <a:latin typeface="Calibri" panose="020F0502020204030204" pitchFamily="34" charset="0"/>
              </a:rPr>
              <a:t>rituximab </a:t>
            </a:r>
            <a:r>
              <a:rPr lang="en-US" sz="3600" dirty="0">
                <a:latin typeface="Calibri" panose="020F0502020204030204" pitchFamily="34" charset="0"/>
              </a:rPr>
              <a:t>were retrieved from the </a:t>
            </a:r>
            <a:r>
              <a:rPr lang="sr-Latn-RS" sz="3600" dirty="0" err="1" smtClean="0">
                <a:latin typeface="Calibri" panose="020F0502020204030204" pitchFamily="34" charset="0"/>
              </a:rPr>
              <a:t>official</a:t>
            </a:r>
            <a:r>
              <a:rPr lang="en-US" sz="3600" dirty="0" smtClean="0">
                <a:latin typeface="Calibri" panose="020F0502020204030204" pitchFamily="34" charset="0"/>
              </a:rPr>
              <a:t> price</a:t>
            </a:r>
            <a:r>
              <a:rPr lang="sr-Latn-RS" sz="3600" dirty="0" smtClean="0">
                <a:latin typeface="Calibri" panose="020F0502020204030204" pitchFamily="34" charset="0"/>
              </a:rPr>
              <a:t>list as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September</a:t>
            </a:r>
            <a:r>
              <a:rPr lang="sr-Latn-RS" sz="3600" dirty="0" smtClean="0">
                <a:latin typeface="Calibri" panose="020F0502020204030204" pitchFamily="34" charset="0"/>
              </a:rPr>
              <a:t> 2014 (500mg </a:t>
            </a:r>
            <a:r>
              <a:rPr lang="sr-Latn-RS" sz="3600" dirty="0" err="1" smtClean="0">
                <a:latin typeface="Calibri" panose="020F0502020204030204" pitchFamily="34" charset="0"/>
              </a:rPr>
              <a:t>of</a:t>
            </a:r>
            <a:r>
              <a:rPr lang="sr-Latn-RS" sz="3600" dirty="0" smtClean="0">
                <a:latin typeface="Calibri" panose="020F0502020204030204" pitchFamily="34" charset="0"/>
              </a:rPr>
              <a:t> IV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priced</a:t>
            </a:r>
            <a:r>
              <a:rPr lang="sr-Latn-RS" sz="3600" dirty="0" smtClean="0">
                <a:latin typeface="Calibri" panose="020F0502020204030204" pitchFamily="34" charset="0"/>
              </a:rPr>
              <a:t> at €1351.02 </a:t>
            </a:r>
            <a:r>
              <a:rPr lang="sr-Latn-RS" sz="3600" dirty="0" err="1" smtClean="0">
                <a:latin typeface="Calibri" panose="020F0502020204030204" pitchFamily="34" charset="0"/>
              </a:rPr>
              <a:t>and</a:t>
            </a:r>
            <a:r>
              <a:rPr lang="sr-Latn-RS" sz="3600" dirty="0" smtClean="0">
                <a:latin typeface="Calibri" panose="020F0502020204030204" pitchFamily="34" charset="0"/>
              </a:rPr>
              <a:t> 1400mg </a:t>
            </a:r>
            <a:r>
              <a:rPr lang="sr-Latn-RS" sz="3600" dirty="0" err="1" smtClean="0">
                <a:latin typeface="Calibri" panose="020F0502020204030204" pitchFamily="34" charset="0"/>
              </a:rPr>
              <a:t>of</a:t>
            </a:r>
            <a:r>
              <a:rPr lang="sr-Latn-RS" sz="3600" dirty="0" smtClean="0">
                <a:latin typeface="Calibri" panose="020F0502020204030204" pitchFamily="34" charset="0"/>
              </a:rPr>
              <a:t> 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€1822.15)</a:t>
            </a:r>
          </a:p>
          <a:p>
            <a:pPr marL="571500" indent="-571500" algn="just" eaLnBrk="1" hangingPunct="1">
              <a:buFont typeface="Wingdings" panose="05000000000000000000" pitchFamily="2" charset="2"/>
              <a:buChar char="Ø"/>
            </a:pPr>
            <a:r>
              <a:rPr lang="sr-Latn-RS" sz="3600" dirty="0" smtClean="0">
                <a:latin typeface="Calibri" panose="020F0502020204030204" pitchFamily="34" charset="0"/>
              </a:rPr>
              <a:t>R</a:t>
            </a:r>
            <a:r>
              <a:rPr lang="en-US" sz="3600" dirty="0" err="1" smtClean="0">
                <a:latin typeface="Calibri" panose="020F0502020204030204" pitchFamily="34" charset="0"/>
              </a:rPr>
              <a:t>ituximab</a:t>
            </a:r>
            <a:r>
              <a:rPr lang="en-US" sz="3600" dirty="0" smtClean="0">
                <a:latin typeface="Calibri" panose="020F0502020204030204" pitchFamily="34" charset="0"/>
              </a:rPr>
              <a:t> </a:t>
            </a:r>
            <a:r>
              <a:rPr lang="en-US" sz="3600" dirty="0">
                <a:latin typeface="Calibri" panose="020F0502020204030204" pitchFamily="34" charset="0"/>
              </a:rPr>
              <a:t>IV was given in doses of 375 mg/m</a:t>
            </a:r>
            <a:r>
              <a:rPr lang="en-US" sz="3600" baseline="30000" dirty="0">
                <a:latin typeface="Calibri" panose="020F0502020204030204" pitchFamily="34" charset="0"/>
              </a:rPr>
              <a:t>2</a:t>
            </a:r>
            <a:r>
              <a:rPr lang="en-US" sz="3600" dirty="0">
                <a:latin typeface="Calibri" panose="020F0502020204030204" pitchFamily="34" charset="0"/>
              </a:rPr>
              <a:t>, while rituximab SC was given in a unique dose of 1400mg for all patients regardless of their </a:t>
            </a:r>
            <a:r>
              <a:rPr lang="sr-Latn-RS" sz="3600" dirty="0" err="1" smtClean="0">
                <a:latin typeface="Calibri" panose="020F0502020204030204" pitchFamily="34" charset="0"/>
              </a:rPr>
              <a:t>body</a:t>
            </a:r>
            <a:r>
              <a:rPr lang="sr-Latn-RS" sz="3600" dirty="0" smtClean="0">
                <a:latin typeface="Calibri" panose="020F0502020204030204" pitchFamily="34" charset="0"/>
              </a:rPr>
              <a:t> </a:t>
            </a:r>
            <a:r>
              <a:rPr lang="sr-Latn-RS" sz="3600" dirty="0" err="1" smtClean="0">
                <a:latin typeface="Calibri" panose="020F0502020204030204" pitchFamily="34" charset="0"/>
              </a:rPr>
              <a:t>surface</a:t>
            </a:r>
            <a:r>
              <a:rPr lang="sr-Latn-RS" sz="3600" dirty="0" smtClean="0">
                <a:latin typeface="Calibri" panose="020F0502020204030204" pitchFamily="34" charset="0"/>
              </a:rPr>
              <a:t> area (</a:t>
            </a:r>
            <a:r>
              <a:rPr lang="en-US" sz="3600" dirty="0" smtClean="0">
                <a:latin typeface="Calibri" panose="020F0502020204030204" pitchFamily="34" charset="0"/>
              </a:rPr>
              <a:t>BSA</a:t>
            </a:r>
            <a:r>
              <a:rPr lang="sr-Latn-RS" sz="3600" dirty="0" smtClean="0">
                <a:latin typeface="Calibri" panose="020F0502020204030204" pitchFamily="34" charset="0"/>
              </a:rPr>
              <a:t>) </a:t>
            </a:r>
            <a:r>
              <a:rPr lang="sr-Latn-RS" sz="3600" dirty="0" err="1" smtClean="0">
                <a:latin typeface="Calibri" panose="020F0502020204030204" pitchFamily="34" charset="0"/>
              </a:rPr>
              <a:t>according</a:t>
            </a:r>
            <a:r>
              <a:rPr lang="sr-Latn-RS" sz="3600" dirty="0" smtClean="0">
                <a:latin typeface="Calibri" panose="020F0502020204030204" pitchFamily="34" charset="0"/>
              </a:rPr>
              <a:t> to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drugs</a:t>
            </a:r>
            <a:r>
              <a:rPr lang="sr-Latn-RS" sz="3600" dirty="0" smtClean="0">
                <a:latin typeface="Calibri" panose="020F0502020204030204" pitchFamily="34" charset="0"/>
              </a:rPr>
              <a:t> </a:t>
            </a:r>
            <a:r>
              <a:rPr lang="sr-Latn-RS" sz="3600" dirty="0" err="1" smtClean="0">
                <a:latin typeface="Calibri" panose="020F0502020204030204" pitchFamily="34" charset="0"/>
              </a:rPr>
              <a:t>official</a:t>
            </a:r>
            <a:r>
              <a:rPr lang="sr-Latn-RS" sz="3600" dirty="0" smtClean="0">
                <a:latin typeface="Calibri" panose="020F0502020204030204" pitchFamily="34" charset="0"/>
              </a:rPr>
              <a:t> </a:t>
            </a:r>
            <a:r>
              <a:rPr lang="sr-Latn-RS" sz="3600" dirty="0" err="1" smtClean="0">
                <a:latin typeface="Calibri" panose="020F0502020204030204" pitchFamily="34" charset="0"/>
              </a:rPr>
              <a:t>posology</a:t>
            </a:r>
            <a:r>
              <a:rPr lang="sr-Latn-RS" sz="3600" dirty="0" smtClean="0">
                <a:latin typeface="Calibri" panose="020F0502020204030204" pitchFamily="34" charset="0"/>
              </a:rPr>
              <a:t>.</a:t>
            </a:r>
          </a:p>
          <a:p>
            <a:pPr marL="571500" indent="-571500" algn="just" eaLnBrk="1" hangingPunct="1">
              <a:buFont typeface="Wingdings" panose="05000000000000000000" pitchFamily="2" charset="2"/>
              <a:buChar char="Ø"/>
            </a:pPr>
            <a:r>
              <a:rPr lang="sr-Latn-RS" sz="3600" dirty="0" err="1" smtClean="0">
                <a:latin typeface="Calibri" panose="020F0502020204030204" pitchFamily="34" charset="0"/>
              </a:rPr>
              <a:t>Spillage</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rituximab</a:t>
            </a:r>
            <a:r>
              <a:rPr lang="sr-Latn-RS" sz="3600" dirty="0" smtClean="0">
                <a:latin typeface="Calibri" panose="020F0502020204030204" pitchFamily="34" charset="0"/>
              </a:rPr>
              <a:t> IV </a:t>
            </a:r>
            <a:r>
              <a:rPr lang="sr-Latn-RS" sz="3600" dirty="0" err="1" smtClean="0">
                <a:latin typeface="Calibri" panose="020F0502020204030204" pitchFamily="34" charset="0"/>
              </a:rPr>
              <a:t>could</a:t>
            </a:r>
            <a:r>
              <a:rPr lang="sr-Latn-RS" sz="3600" dirty="0" smtClean="0">
                <a:latin typeface="Calibri" panose="020F0502020204030204" pitchFamily="34" charset="0"/>
              </a:rPr>
              <a:t> </a:t>
            </a:r>
            <a:r>
              <a:rPr lang="sr-Latn-RS" sz="3600" dirty="0" err="1" smtClean="0">
                <a:latin typeface="Calibri" panose="020F0502020204030204" pitchFamily="34" charset="0"/>
              </a:rPr>
              <a:t>not</a:t>
            </a:r>
            <a:r>
              <a:rPr lang="sr-Latn-RS" sz="3600" dirty="0" smtClean="0">
                <a:latin typeface="Calibri" panose="020F0502020204030204" pitchFamily="34" charset="0"/>
              </a:rPr>
              <a:t> </a:t>
            </a:r>
            <a:r>
              <a:rPr lang="sr-Latn-RS" sz="3600" dirty="0" err="1" smtClean="0">
                <a:latin typeface="Calibri" panose="020F0502020204030204" pitchFamily="34" charset="0"/>
              </a:rPr>
              <a:t>have</a:t>
            </a:r>
            <a:r>
              <a:rPr lang="sr-Latn-RS" sz="3600" dirty="0" smtClean="0">
                <a:latin typeface="Calibri" panose="020F0502020204030204" pitchFamily="34" charset="0"/>
              </a:rPr>
              <a:t> </a:t>
            </a:r>
            <a:r>
              <a:rPr lang="sr-Latn-RS" sz="3600" dirty="0" err="1" smtClean="0">
                <a:latin typeface="Calibri" panose="020F0502020204030204" pitchFamily="34" charset="0"/>
              </a:rPr>
              <a:t>been</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from </a:t>
            </a:r>
            <a:r>
              <a:rPr lang="sr-Latn-RS" sz="3600" dirty="0" err="1" smtClean="0">
                <a:latin typeface="Calibri" panose="020F0502020204030204" pitchFamily="34" charset="0"/>
              </a:rPr>
              <a:t>the</a:t>
            </a:r>
            <a:r>
              <a:rPr lang="sr-Latn-RS" sz="3600" dirty="0" smtClean="0">
                <a:latin typeface="Calibri" panose="020F0502020204030204" pitchFamily="34" charset="0"/>
              </a:rPr>
              <a:t> original </a:t>
            </a:r>
            <a:r>
              <a:rPr lang="sr-Latn-RS" sz="3600" dirty="0" err="1" smtClean="0">
                <a:latin typeface="Calibri" panose="020F0502020204030204" pitchFamily="34" charset="0"/>
              </a:rPr>
              <a:t>sample</a:t>
            </a:r>
            <a:r>
              <a:rPr lang="sr-Latn-RS" sz="3600" dirty="0" smtClean="0">
                <a:latin typeface="Calibri" panose="020F0502020204030204" pitchFamily="34" charset="0"/>
              </a:rPr>
              <a:t> (N=33), </a:t>
            </a:r>
            <a:r>
              <a:rPr lang="sr-Latn-RS" sz="3600" dirty="0" err="1" smtClean="0">
                <a:latin typeface="Calibri" panose="020F0502020204030204" pitchFamily="34" charset="0"/>
              </a:rPr>
              <a:t>thus</a:t>
            </a:r>
            <a:r>
              <a:rPr lang="sr-Latn-RS" sz="3600" dirty="0" smtClean="0">
                <a:latin typeface="Calibri" panose="020F0502020204030204" pitchFamily="34" charset="0"/>
              </a:rPr>
              <a:t> </a:t>
            </a:r>
            <a:r>
              <a:rPr lang="sr-Latn-RS" sz="3600" dirty="0" err="1" smtClean="0">
                <a:latin typeface="Calibri" panose="020F0502020204030204" pitchFamily="34" charset="0"/>
              </a:rPr>
              <a:t>we</a:t>
            </a:r>
            <a:r>
              <a:rPr lang="sr-Latn-RS" sz="3600" dirty="0" smtClean="0">
                <a:latin typeface="Calibri" panose="020F0502020204030204" pitchFamily="34" charset="0"/>
              </a:rPr>
              <a:t> </a:t>
            </a:r>
            <a:r>
              <a:rPr lang="sr-Latn-RS" sz="3600" dirty="0" err="1" smtClean="0">
                <a:latin typeface="Calibri" panose="020F0502020204030204" pitchFamily="34" charset="0"/>
              </a:rPr>
              <a:t>collected</a:t>
            </a:r>
            <a:r>
              <a:rPr lang="sr-Latn-RS" sz="3600" dirty="0" smtClean="0">
                <a:latin typeface="Calibri" panose="020F0502020204030204" pitchFamily="34" charset="0"/>
              </a:rPr>
              <a:t> </a:t>
            </a:r>
            <a:r>
              <a:rPr lang="sr-Latn-RS" sz="3600" dirty="0" err="1" smtClean="0">
                <a:latin typeface="Calibri" panose="020F0502020204030204" pitchFamily="34" charset="0"/>
              </a:rPr>
              <a:t>real</a:t>
            </a:r>
            <a:r>
              <a:rPr lang="sr-Latn-RS" sz="3600" dirty="0" smtClean="0">
                <a:latin typeface="Calibri" panose="020F0502020204030204" pitchFamily="34" charset="0"/>
              </a:rPr>
              <a:t> </a:t>
            </a:r>
            <a:r>
              <a:rPr lang="sr-Latn-RS" sz="3600" dirty="0" err="1" smtClean="0">
                <a:latin typeface="Calibri" panose="020F0502020204030204" pitchFamily="34" charset="0"/>
              </a:rPr>
              <a:t>world</a:t>
            </a:r>
            <a:r>
              <a:rPr lang="sr-Latn-RS" sz="3600" dirty="0" smtClean="0">
                <a:latin typeface="Calibri" panose="020F0502020204030204" pitchFamily="34" charset="0"/>
              </a:rPr>
              <a:t> data on </a:t>
            </a:r>
            <a:r>
              <a:rPr lang="sr-Latn-RS" sz="3600" dirty="0" err="1" smtClean="0">
                <a:latin typeface="Calibri" panose="020F0502020204030204" pitchFamily="34" charset="0"/>
              </a:rPr>
              <a:t>rituximab</a:t>
            </a:r>
            <a:r>
              <a:rPr lang="sr-Latn-RS" sz="3600" dirty="0" smtClean="0">
                <a:latin typeface="Calibri" panose="020F0502020204030204" pitchFamily="34" charset="0"/>
              </a:rPr>
              <a:t> IV </a:t>
            </a:r>
            <a:r>
              <a:rPr lang="sr-Latn-RS" sz="3600" dirty="0" err="1" smtClean="0">
                <a:latin typeface="Calibri" panose="020F0502020204030204" pitchFamily="34" charset="0"/>
              </a:rPr>
              <a:t>cost</a:t>
            </a:r>
            <a:r>
              <a:rPr lang="sr-Latn-RS" sz="3600" dirty="0" smtClean="0">
                <a:latin typeface="Calibri" panose="020F0502020204030204" pitchFamily="34" charset="0"/>
              </a:rPr>
              <a:t> </a:t>
            </a:r>
            <a:r>
              <a:rPr lang="sr-Latn-RS" sz="3600" dirty="0" err="1" smtClean="0">
                <a:latin typeface="Calibri" panose="020F0502020204030204" pitchFamily="34" charset="0"/>
              </a:rPr>
              <a:t>spillage</a:t>
            </a:r>
            <a:r>
              <a:rPr lang="sr-Latn-RS" sz="3600" dirty="0" smtClean="0">
                <a:latin typeface="Calibri" panose="020F0502020204030204" pitchFamily="34" charset="0"/>
              </a:rPr>
              <a:t> (412 </a:t>
            </a:r>
            <a:r>
              <a:rPr lang="sr-Latn-RS" sz="3600" dirty="0" err="1" smtClean="0">
                <a:latin typeface="Calibri" panose="020F0502020204030204" pitchFamily="34" charset="0"/>
              </a:rPr>
              <a:t>patients</a:t>
            </a:r>
            <a:r>
              <a:rPr lang="sr-Latn-RS" sz="3600" dirty="0" smtClean="0">
                <a:latin typeface="Calibri" panose="020F0502020204030204" pitchFamily="34" charset="0"/>
              </a:rPr>
              <a:t> </a:t>
            </a:r>
            <a:r>
              <a:rPr lang="sr-Latn-RS" sz="3600" dirty="0">
                <a:latin typeface="Calibri" panose="020F0502020204030204" pitchFamily="34" charset="0"/>
              </a:rPr>
              <a:t>from </a:t>
            </a:r>
            <a:r>
              <a:rPr lang="sr-Latn-RS" sz="3600" dirty="0" err="1" smtClean="0">
                <a:latin typeface="Calibri" panose="020F0502020204030204" pitchFamily="34" charset="0"/>
              </a:rPr>
              <a:t>Isala</a:t>
            </a:r>
            <a:r>
              <a:rPr lang="sr-Latn-RS" sz="3600" dirty="0" smtClean="0">
                <a:latin typeface="Calibri" panose="020F0502020204030204" pitchFamily="34" charset="0"/>
              </a:rPr>
              <a:t> </a:t>
            </a:r>
            <a:r>
              <a:rPr lang="sr-Latn-RS" sz="3600" dirty="0" err="1" smtClean="0">
                <a:latin typeface="Calibri" panose="020F0502020204030204" pitchFamily="34" charset="0"/>
              </a:rPr>
              <a:t>Clinics</a:t>
            </a:r>
            <a:r>
              <a:rPr lang="sr-Latn-RS" sz="3600" dirty="0" smtClean="0">
                <a:latin typeface="Calibri" panose="020F0502020204030204" pitchFamily="34" charset="0"/>
              </a:rPr>
              <a:t> in </a:t>
            </a:r>
            <a:r>
              <a:rPr lang="sr-Latn-RS" sz="3600" dirty="0" err="1" smtClean="0">
                <a:latin typeface="Calibri" panose="020F0502020204030204" pitchFamily="34" charset="0"/>
              </a:rPr>
              <a:t>Zwolle</a:t>
            </a:r>
            <a:r>
              <a:rPr lang="sr-Latn-RS" sz="3600" dirty="0" smtClean="0">
                <a:latin typeface="Calibri" panose="020F0502020204030204" pitchFamily="34" charset="0"/>
              </a:rPr>
              <a:t> (ICZ) </a:t>
            </a:r>
            <a:r>
              <a:rPr lang="sr-Latn-RS" sz="3600" dirty="0" err="1" smtClean="0">
                <a:latin typeface="Calibri" panose="020F0502020204030204" pitchFamily="34" charset="0"/>
              </a:rPr>
              <a:t>and</a:t>
            </a:r>
            <a:r>
              <a:rPr lang="sr-Latn-RS" sz="3600" dirty="0" smtClean="0">
                <a:latin typeface="Calibri" panose="020F0502020204030204" pitchFamily="34" charset="0"/>
              </a:rPr>
              <a:t> 517 </a:t>
            </a:r>
            <a:r>
              <a:rPr lang="sr-Latn-RS" sz="3600" dirty="0" err="1" smtClean="0">
                <a:latin typeface="Calibri" panose="020F0502020204030204" pitchFamily="34" charset="0"/>
              </a:rPr>
              <a:t>patients</a:t>
            </a:r>
            <a:r>
              <a:rPr lang="sr-Latn-RS" sz="3600" dirty="0" smtClean="0">
                <a:latin typeface="Calibri" panose="020F0502020204030204" pitchFamily="34" charset="0"/>
              </a:rPr>
              <a:t> from </a:t>
            </a:r>
            <a:r>
              <a:rPr lang="sr-Latn-RS" sz="3600" dirty="0" err="1" smtClean="0">
                <a:latin typeface="Calibri" panose="020F0502020204030204" pitchFamily="34" charset="0"/>
              </a:rPr>
              <a:t>Medical</a:t>
            </a:r>
            <a:r>
              <a:rPr lang="sr-Latn-RS" sz="3600" dirty="0" smtClean="0">
                <a:latin typeface="Calibri" panose="020F0502020204030204" pitchFamily="34" charset="0"/>
              </a:rPr>
              <a:t> </a:t>
            </a:r>
            <a:r>
              <a:rPr lang="sr-Latn-RS" sz="3600" dirty="0" err="1" smtClean="0">
                <a:latin typeface="Calibri" panose="020F0502020204030204" pitchFamily="34" charset="0"/>
              </a:rPr>
              <a:t>Center</a:t>
            </a:r>
            <a:r>
              <a:rPr lang="sr-Latn-RS" sz="3600" dirty="0" smtClean="0">
                <a:latin typeface="Calibri" panose="020F0502020204030204" pitchFamily="34" charset="0"/>
              </a:rPr>
              <a:t> </a:t>
            </a:r>
            <a:r>
              <a:rPr lang="sr-Latn-RS" sz="3600" dirty="0" err="1" smtClean="0">
                <a:latin typeface="Calibri" panose="020F0502020204030204" pitchFamily="34" charset="0"/>
              </a:rPr>
              <a:t>Leeuwarden</a:t>
            </a:r>
            <a:r>
              <a:rPr lang="sr-Latn-RS" sz="3600" dirty="0" smtClean="0">
                <a:latin typeface="Calibri" panose="020F0502020204030204" pitchFamily="34" charset="0"/>
              </a:rPr>
              <a:t> (MCL))</a:t>
            </a:r>
          </a:p>
        </p:txBody>
      </p:sp>
      <p:graphicFrame>
        <p:nvGraphicFramePr>
          <p:cNvPr id="15" name="Tabela 14"/>
          <p:cNvGraphicFramePr>
            <a:graphicFrameLocks noGrp="1"/>
          </p:cNvGraphicFramePr>
          <p:nvPr>
            <p:extLst>
              <p:ext uri="{D42A27DB-BD31-4B8C-83A1-F6EECF244321}">
                <p14:modId xmlns:p14="http://schemas.microsoft.com/office/powerpoint/2010/main" val="4025242598"/>
              </p:ext>
            </p:extLst>
          </p:nvPr>
        </p:nvGraphicFramePr>
        <p:xfrm>
          <a:off x="14911387" y="21198036"/>
          <a:ext cx="6781801" cy="8588226"/>
        </p:xfrm>
        <a:graphic>
          <a:graphicData uri="http://schemas.openxmlformats.org/drawingml/2006/table">
            <a:tbl>
              <a:tblPr/>
              <a:tblGrid>
                <a:gridCol w="1143535"/>
                <a:gridCol w="762358"/>
                <a:gridCol w="762358"/>
                <a:gridCol w="667059"/>
                <a:gridCol w="1159417"/>
                <a:gridCol w="762358"/>
                <a:gridCol w="762358"/>
                <a:gridCol w="762358"/>
              </a:tblGrid>
              <a:tr h="200650">
                <a:tc gridSpan="4">
                  <a:txBody>
                    <a:bodyPr/>
                    <a:lstStyle/>
                    <a:p>
                      <a:pPr algn="ctr" fontAlgn="b"/>
                      <a:r>
                        <a:rPr lang="sr-Latn-RS" sz="1200" b="1" i="1" u="none" strike="noStrike" dirty="0">
                          <a:solidFill>
                            <a:srgbClr val="000000"/>
                          </a:solidFill>
                          <a:effectLst/>
                          <a:latin typeface="Calibri" panose="020F0502020204030204" pitchFamily="34" charset="0"/>
                        </a:rPr>
                        <a:t>IV </a:t>
                      </a:r>
                      <a:r>
                        <a:rPr lang="sr-Latn-RS" sz="1200" b="1" i="1" u="none" strike="noStrike" dirty="0" err="1">
                          <a:solidFill>
                            <a:srgbClr val="000000"/>
                          </a:solidFill>
                          <a:effectLst/>
                          <a:latin typeface="Calibri" panose="020F0502020204030204" pitchFamily="34" charset="0"/>
                        </a:rPr>
                        <a:t>rituximab</a:t>
                      </a:r>
                      <a:endParaRPr lang="sr-Latn-RS" sz="1200" b="1" i="1"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r-Latn-RS"/>
                    </a:p>
                  </a:txBody>
                  <a:tcPr/>
                </a:tc>
                <a:tc hMerge="1">
                  <a:txBody>
                    <a:bodyPr/>
                    <a:lstStyle/>
                    <a:p>
                      <a:endParaRPr lang="sr-Latn-RS"/>
                    </a:p>
                  </a:txBody>
                  <a:tcPr/>
                </a:tc>
                <a:tc hMerge="1">
                  <a:txBody>
                    <a:bodyPr/>
                    <a:lstStyle/>
                    <a:p>
                      <a:endParaRPr lang="sr-Latn-RS"/>
                    </a:p>
                  </a:txBody>
                  <a:tcPr/>
                </a:tc>
                <a:tc gridSpan="4">
                  <a:txBody>
                    <a:bodyPr/>
                    <a:lstStyle/>
                    <a:p>
                      <a:pPr algn="ctr" fontAlgn="b"/>
                      <a:r>
                        <a:rPr lang="sr-Latn-RS" sz="1200" b="1" i="1" u="none" strike="noStrike">
                          <a:solidFill>
                            <a:srgbClr val="000000"/>
                          </a:solidFill>
                          <a:effectLst/>
                          <a:latin typeface="Calibri" panose="020F0502020204030204" pitchFamily="34" charset="0"/>
                        </a:rPr>
                        <a:t>SC rituximab</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391369">
                <a:tc>
                  <a:txBody>
                    <a:bodyPr/>
                    <a:lstStyle/>
                    <a:p>
                      <a:pPr algn="ctr" fontAlgn="ctr"/>
                      <a:r>
                        <a:rPr lang="sr-Latn-RS" sz="1200" b="1" i="1" u="none" strike="noStrike" dirty="0" err="1">
                          <a:solidFill>
                            <a:srgbClr val="000000"/>
                          </a:solidFill>
                          <a:effectLst/>
                          <a:latin typeface="Calibri" panose="020F0502020204030204" pitchFamily="34" charset="0"/>
                        </a:rPr>
                        <a:t>Measurement</a:t>
                      </a:r>
                      <a:r>
                        <a:rPr lang="sr-Latn-RS" sz="1200" b="1" i="1" u="none" strike="noStrike" dirty="0">
                          <a:solidFill>
                            <a:srgbClr val="000000"/>
                          </a:solidFill>
                          <a:effectLst/>
                          <a:latin typeface="Calibri" panose="020F0502020204030204" pitchFamily="34" charset="0"/>
                        </a:rPr>
                        <a:t> </a:t>
                      </a:r>
                      <a:r>
                        <a:rPr lang="sr-Latn-RS" sz="1200" b="1" i="1" u="none" strike="noStrike" dirty="0" err="1">
                          <a:solidFill>
                            <a:srgbClr val="000000"/>
                          </a:solidFill>
                          <a:effectLst/>
                          <a:latin typeface="Calibri" panose="020F0502020204030204" pitchFamily="34" charset="0"/>
                        </a:rPr>
                        <a:t>number</a:t>
                      </a:r>
                      <a:endParaRPr lang="sr-Latn-RS" sz="1200" b="1" i="1"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BSA (m</a:t>
                      </a:r>
                      <a:r>
                        <a:rPr lang="sr-Latn-RS" sz="1200" b="1" i="1" u="none" strike="noStrike" baseline="30000">
                          <a:solidFill>
                            <a:srgbClr val="000000"/>
                          </a:solidFill>
                          <a:effectLst/>
                          <a:latin typeface="Calibri" panose="020F0502020204030204" pitchFamily="34" charset="0"/>
                        </a:rPr>
                        <a:t>2</a:t>
                      </a:r>
                      <a:r>
                        <a:rPr lang="sr-Latn-RS" sz="1200" b="1" i="1" u="none" strike="noStrike">
                          <a:solidFill>
                            <a:srgbClr val="000000"/>
                          </a:solidFill>
                          <a:effectLst/>
                          <a:latin typeface="Calibri" panose="020F0502020204030204" pitchFamily="34"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Dose (mg)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Cost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Measurement number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BSA (m</a:t>
                      </a:r>
                      <a:r>
                        <a:rPr lang="sr-Latn-RS" sz="1200" b="1" i="1" u="none" strike="noStrike" baseline="30000">
                          <a:solidFill>
                            <a:srgbClr val="000000"/>
                          </a:solidFill>
                          <a:effectLst/>
                          <a:latin typeface="Calibri" panose="020F0502020204030204" pitchFamily="34" charset="0"/>
                        </a:rPr>
                        <a:t>2</a:t>
                      </a:r>
                      <a:r>
                        <a:rPr lang="sr-Latn-RS" sz="1200" b="1" i="1" u="none" strike="noStrike">
                          <a:solidFill>
                            <a:srgbClr val="000000"/>
                          </a:solidFill>
                          <a:effectLst/>
                          <a:latin typeface="Calibri" panose="020F0502020204030204" pitchFamily="34"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Dose (mg)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Cost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650">
                <a:tc>
                  <a:txBody>
                    <a:bodyPr/>
                    <a:lstStyle/>
                    <a:p>
                      <a:pPr algn="ctr" fontAlgn="ctr"/>
                      <a:r>
                        <a:rPr lang="sr-Latn-RS" sz="1200" b="0"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1.6520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619.49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1674.18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1.6152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2.1829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818.59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2212.57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1.7455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1.8821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705.77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1907.49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1.7695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1.4277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535.37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1446.72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1.7177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1.8004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675.14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1824.65</a:t>
                      </a:r>
                    </a:p>
                  </a:txBody>
                  <a:tcPr marL="9525" marR="9525" marT="9525" marB="0" anchor="ctr">
                    <a:lnL>
                      <a:noFill/>
                    </a:lnL>
                    <a:lnR>
                      <a:noFill/>
                    </a:lnR>
                    <a:lnT>
                      <a:noFill/>
                    </a:lnT>
                    <a:lnB>
                      <a:noFill/>
                    </a:lnB>
                  </a:tcPr>
                </a:tc>
                <a:tc>
                  <a:txBody>
                    <a:bodyPr/>
                    <a:lstStyle/>
                    <a:p>
                      <a:pPr algn="ctr" fontAlgn="ctr"/>
                      <a:r>
                        <a:rPr lang="sr-Latn-RS" sz="1200" b="0" i="0" u="none" strike="noStrike" dirty="0">
                          <a:solidFill>
                            <a:srgbClr val="000000"/>
                          </a:solidFill>
                          <a:effectLst/>
                          <a:latin typeface="Calibri" panose="020F0502020204030204" pitchFamily="34" charset="0"/>
                        </a:rPr>
                        <a:t>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1.8204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1.9637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736.40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1990.33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1.8473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1.8661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699.79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1891.32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1.6791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2.1438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803.92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2172.91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1.7501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1.7032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638.71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1726.15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1.7921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1.9994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749.79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2026.53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1.8821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1.6203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607.61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1642.07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1.8880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1.8980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711.75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1923.66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2.0186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756.97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2045.93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1.9603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1.7252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646.94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1748.41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2.0518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1.8338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687.68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1858.59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2.0289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2.3364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876.17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2368.26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1.9312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1.5812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592.95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1602.41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1.9594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2.0609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772.83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2088.83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2.1735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1.7455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654.57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1769.04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2.0189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2.0850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781.87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2113.28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2.1109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1.8173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681.49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1841.83</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1.9303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723.85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1956.39</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1.6791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629.67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1701.70</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1.7829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668.58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1806.92</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1.9468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730.05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1973.15</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2.1121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792.05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2140.80</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2.0389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764.60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2066.57</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1.5274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572.78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1547.86</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1.8501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693.77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1875.05</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30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1.9812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742.96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2008.06</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31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1.9140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717.77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1939.93</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32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1.7647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661.75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1788.45</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00650">
                <a:tc>
                  <a:txBody>
                    <a:bodyPr/>
                    <a:lstStyle/>
                    <a:p>
                      <a:pPr algn="ctr" fontAlgn="ctr"/>
                      <a:r>
                        <a:rPr lang="sr-Latn-RS" sz="1200" b="0" i="0" u="none" strike="noStrike">
                          <a:solidFill>
                            <a:srgbClr val="000000"/>
                          </a:solidFill>
                          <a:effectLst/>
                          <a:latin typeface="Calibri" panose="020F0502020204030204" pitchFamily="34" charset="0"/>
                        </a:rPr>
                        <a:t>33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2.2367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838.76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2267.12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0650">
                <a:tc>
                  <a:txBody>
                    <a:bodyPr/>
                    <a:lstStyle/>
                    <a:p>
                      <a:pPr algn="ctr" fontAlgn="ctr"/>
                      <a:r>
                        <a:rPr lang="sr-Latn-RS" sz="1200" b="1" i="1" u="none" strike="noStrike">
                          <a:solidFill>
                            <a:srgbClr val="000000"/>
                          </a:solidFill>
                          <a:effectLst/>
                          <a:latin typeface="Calibri" panose="020F0502020204030204" pitchFamily="34" charset="0"/>
                        </a:rPr>
                        <a:t>Mean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1.8821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705.77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1907.49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1.8858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1400.00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1822.15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369">
                <a:tc>
                  <a:txBody>
                    <a:bodyPr/>
                    <a:lstStyle/>
                    <a:p>
                      <a:pPr algn="ctr" fontAlgn="ctr"/>
                      <a:r>
                        <a:rPr lang="en-US" sz="1200" b="1" i="1" u="none" strike="noStrike">
                          <a:solidFill>
                            <a:srgbClr val="000000"/>
                          </a:solidFill>
                          <a:effectLst/>
                          <a:latin typeface="Calibri" panose="020F0502020204030204" pitchFamily="34" charset="0"/>
                        </a:rPr>
                        <a:t>Lower limit of 95% CI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1.8108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679.03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1835.19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sr-Latn-RS" sz="1200" b="1" i="1"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1.8198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391369">
                <a:tc>
                  <a:txBody>
                    <a:bodyPr/>
                    <a:lstStyle/>
                    <a:p>
                      <a:pPr algn="ctr" fontAlgn="ctr"/>
                      <a:r>
                        <a:rPr lang="en-US" sz="1200" b="1" i="1" u="none" strike="noStrike">
                          <a:solidFill>
                            <a:srgbClr val="000000"/>
                          </a:solidFill>
                          <a:effectLst/>
                          <a:latin typeface="Calibri" panose="020F0502020204030204" pitchFamily="34" charset="0"/>
                        </a:rPr>
                        <a:t>Upper limit of 95% CI </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1.9533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732.51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1979.79</a:t>
                      </a:r>
                    </a:p>
                  </a:txBody>
                  <a:tcPr marL="9525" marR="9525" marT="9525" marB="0" anchor="ctr">
                    <a:lnL>
                      <a:noFill/>
                    </a:lnL>
                    <a:lnR>
                      <a:noFill/>
                    </a:lnR>
                    <a:lnT>
                      <a:noFill/>
                    </a:lnT>
                    <a:lnB>
                      <a:noFill/>
                    </a:lnB>
                  </a:tcPr>
                </a:tc>
                <a:tc>
                  <a:txBody>
                    <a:bodyPr/>
                    <a:lstStyle/>
                    <a:p>
                      <a:pPr algn="ctr" fontAlgn="ctr"/>
                      <a:endParaRPr lang="sr-Latn-RS" sz="1200" b="1" i="1"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1.9518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1400.00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a:noFill/>
                    </a:lnT>
                    <a:lnB>
                      <a:noFill/>
                    </a:lnB>
                  </a:tcPr>
                </a:tc>
              </a:tr>
              <a:tr h="391369">
                <a:tc>
                  <a:txBody>
                    <a:bodyPr/>
                    <a:lstStyle/>
                    <a:p>
                      <a:pPr algn="ctr" fontAlgn="ctr"/>
                      <a:r>
                        <a:rPr lang="sr-Latn-RS" sz="1200" b="1" i="1" u="none" strike="noStrike" dirty="0">
                          <a:solidFill>
                            <a:srgbClr val="000000"/>
                          </a:solidFill>
                          <a:effectLst/>
                          <a:latin typeface="Calibri" panose="020F0502020204030204" pitchFamily="34" charset="0"/>
                        </a:rPr>
                        <a:t>Standard </a:t>
                      </a:r>
                      <a:r>
                        <a:rPr lang="sr-Latn-RS" sz="1200" b="1" i="1" u="none" strike="noStrike" dirty="0" err="1">
                          <a:solidFill>
                            <a:srgbClr val="000000"/>
                          </a:solidFill>
                          <a:effectLst/>
                          <a:latin typeface="Calibri" panose="020F0502020204030204" pitchFamily="34" charset="0"/>
                        </a:rPr>
                        <a:t>deviation</a:t>
                      </a:r>
                      <a:endParaRPr lang="sr-Latn-RS" sz="1200" b="1" i="1"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0.2090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78.3649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211.9065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0.1505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0.0000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0.0000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graphicFrame>
        <p:nvGraphicFramePr>
          <p:cNvPr id="17" name="Tabela 16"/>
          <p:cNvGraphicFramePr>
            <a:graphicFrameLocks noGrp="1"/>
          </p:cNvGraphicFramePr>
          <p:nvPr>
            <p:extLst>
              <p:ext uri="{D42A27DB-BD31-4B8C-83A1-F6EECF244321}">
                <p14:modId xmlns:p14="http://schemas.microsoft.com/office/powerpoint/2010/main" val="3191252320"/>
              </p:ext>
            </p:extLst>
          </p:nvPr>
        </p:nvGraphicFramePr>
        <p:xfrm>
          <a:off x="22074187" y="21198037"/>
          <a:ext cx="8025310" cy="8567715"/>
        </p:xfrm>
        <a:graphic>
          <a:graphicData uri="http://schemas.openxmlformats.org/drawingml/2006/table">
            <a:tbl>
              <a:tblPr/>
              <a:tblGrid>
                <a:gridCol w="1038023"/>
                <a:gridCol w="743658"/>
                <a:gridCol w="743658"/>
                <a:gridCol w="743658"/>
                <a:gridCol w="743658"/>
                <a:gridCol w="1038023"/>
                <a:gridCol w="743658"/>
                <a:gridCol w="743658"/>
                <a:gridCol w="743658"/>
                <a:gridCol w="743658"/>
              </a:tblGrid>
              <a:tr h="190299">
                <a:tc gridSpan="5">
                  <a:txBody>
                    <a:bodyPr/>
                    <a:lstStyle/>
                    <a:p>
                      <a:pPr algn="ctr" fontAlgn="b"/>
                      <a:r>
                        <a:rPr lang="sr-Latn-RS" sz="1200" b="1" i="1" u="none" strike="noStrike" dirty="0">
                          <a:solidFill>
                            <a:srgbClr val="000000"/>
                          </a:solidFill>
                          <a:effectLst/>
                          <a:latin typeface="Calibri" panose="020F0502020204030204" pitchFamily="34" charset="0"/>
                        </a:rPr>
                        <a:t>IV </a:t>
                      </a:r>
                      <a:r>
                        <a:rPr lang="sr-Latn-RS" sz="1200" b="1" i="1" u="none" strike="noStrike" dirty="0" err="1">
                          <a:solidFill>
                            <a:srgbClr val="000000"/>
                          </a:solidFill>
                          <a:effectLst/>
                          <a:latin typeface="Calibri" panose="020F0502020204030204" pitchFamily="34" charset="0"/>
                        </a:rPr>
                        <a:t>rituximab</a:t>
                      </a:r>
                      <a:endParaRPr lang="sr-Latn-RS" sz="1200" b="1" i="1"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c gridSpan="5">
                  <a:txBody>
                    <a:bodyPr/>
                    <a:lstStyle/>
                    <a:p>
                      <a:pPr algn="ctr" fontAlgn="b"/>
                      <a:r>
                        <a:rPr lang="sr-Latn-RS" sz="1200" b="1" i="1" u="none" strike="noStrike">
                          <a:solidFill>
                            <a:srgbClr val="000000"/>
                          </a:solidFill>
                          <a:effectLst/>
                          <a:latin typeface="Calibri" panose="020F0502020204030204" pitchFamily="34" charset="0"/>
                        </a:rPr>
                        <a:t>SC rituximab</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r-Latn-RS"/>
                    </a:p>
                  </a:txBody>
                  <a:tcPr/>
                </a:tc>
                <a:tc hMerge="1">
                  <a:txBody>
                    <a:bodyPr/>
                    <a:lstStyle/>
                    <a:p>
                      <a:endParaRPr lang="sr-Latn-RS"/>
                    </a:p>
                  </a:txBody>
                  <a:tcPr/>
                </a:tc>
                <a:tc hMerge="1">
                  <a:txBody>
                    <a:bodyPr/>
                    <a:lstStyle/>
                    <a:p>
                      <a:endParaRPr lang="sr-Latn-RS"/>
                    </a:p>
                  </a:txBody>
                  <a:tcPr/>
                </a:tc>
                <a:tc hMerge="1">
                  <a:txBody>
                    <a:bodyPr/>
                    <a:lstStyle/>
                    <a:p>
                      <a:endParaRPr lang="sr-Latn-RS"/>
                    </a:p>
                  </a:txBody>
                  <a:tcPr/>
                </a:tc>
              </a:tr>
              <a:tr h="690472">
                <a:tc>
                  <a:txBody>
                    <a:bodyPr/>
                    <a:lstStyle/>
                    <a:p>
                      <a:pPr algn="ctr" fontAlgn="ctr"/>
                      <a:r>
                        <a:rPr lang="sr-Latn-RS" sz="1200" b="1" i="1" u="none" strike="noStrike">
                          <a:solidFill>
                            <a:srgbClr val="000000"/>
                          </a:solidFill>
                          <a:effectLst/>
                          <a:latin typeface="Calibri" panose="020F0502020204030204" pitchFamily="34" charset="0"/>
                        </a:rPr>
                        <a:t>Measurement number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Total nurse time (min)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Nurse costs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Total </a:t>
                      </a:r>
                      <a:r>
                        <a:rPr lang="sr-Latn-RS" sz="1200" b="1" i="1" u="none" strike="noStrike" dirty="0" smtClean="0">
                          <a:solidFill>
                            <a:srgbClr val="000000"/>
                          </a:solidFill>
                          <a:effectLst/>
                          <a:latin typeface="Calibri" panose="020F0502020204030204" pitchFamily="34" charset="0"/>
                        </a:rPr>
                        <a:t>CTU </a:t>
                      </a:r>
                      <a:r>
                        <a:rPr lang="sr-Latn-RS" sz="1200" b="1" i="1" u="none" strike="noStrike" dirty="0">
                          <a:solidFill>
                            <a:srgbClr val="000000"/>
                          </a:solidFill>
                          <a:effectLst/>
                          <a:latin typeface="Calibri" panose="020F0502020204030204" pitchFamily="34" charset="0"/>
                        </a:rPr>
                        <a:t>time (min)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1" u="none" strike="noStrike" dirty="0">
                          <a:solidFill>
                            <a:srgbClr val="000000"/>
                          </a:solidFill>
                          <a:effectLst/>
                          <a:latin typeface="Calibri" panose="020F0502020204030204" pitchFamily="34" charset="0"/>
                        </a:rPr>
                        <a:t>Daycare costs </a:t>
                      </a:r>
                      <a:r>
                        <a:rPr lang="en-US" sz="1200" b="1" i="1" u="none" strike="noStrike" dirty="0" smtClean="0">
                          <a:solidFill>
                            <a:srgbClr val="000000"/>
                          </a:solidFill>
                          <a:effectLst/>
                          <a:latin typeface="Calibri" panose="020F0502020204030204" pitchFamily="34" charset="0"/>
                        </a:rPr>
                        <a:t> </a:t>
                      </a:r>
                      <a:r>
                        <a:rPr lang="en-US" sz="1200" b="1" i="1" u="none" strike="noStrike" dirty="0">
                          <a:solidFill>
                            <a:srgbClr val="000000"/>
                          </a:solidFill>
                          <a:effectLst/>
                          <a:latin typeface="Calibri" panose="020F0502020204030204" pitchFamily="34"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Measurement number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Total nurse time (min)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Nurse costs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Total </a:t>
                      </a:r>
                      <a:r>
                        <a:rPr lang="sr-Latn-RS" sz="1200" b="1" i="1" u="none" strike="noStrike" dirty="0" smtClean="0">
                          <a:solidFill>
                            <a:srgbClr val="000000"/>
                          </a:solidFill>
                          <a:effectLst/>
                          <a:latin typeface="Calibri" panose="020F0502020204030204" pitchFamily="34" charset="0"/>
                        </a:rPr>
                        <a:t>CTU </a:t>
                      </a:r>
                      <a:r>
                        <a:rPr lang="sr-Latn-RS" sz="1200" b="1" i="1" u="none" strike="noStrike" dirty="0">
                          <a:solidFill>
                            <a:srgbClr val="000000"/>
                          </a:solidFill>
                          <a:effectLst/>
                          <a:latin typeface="Calibri" panose="020F0502020204030204" pitchFamily="34" charset="0"/>
                        </a:rPr>
                        <a:t>time (min)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1" u="none" strike="noStrike" dirty="0">
                          <a:solidFill>
                            <a:srgbClr val="000000"/>
                          </a:solidFill>
                          <a:effectLst/>
                          <a:latin typeface="Calibri" panose="020F0502020204030204" pitchFamily="34" charset="0"/>
                        </a:rPr>
                        <a:t>Daycare </a:t>
                      </a:r>
                      <a:r>
                        <a:rPr lang="sr-Latn-RS" sz="1200" b="1" i="1" u="none" strike="noStrike" dirty="0" err="1" smtClean="0">
                          <a:solidFill>
                            <a:srgbClr val="000000"/>
                          </a:solidFill>
                          <a:effectLst/>
                          <a:latin typeface="Calibri" panose="020F0502020204030204" pitchFamily="34" charset="0"/>
                        </a:rPr>
                        <a:t>costs</a:t>
                      </a:r>
                      <a:r>
                        <a:rPr lang="en-US" sz="1200" b="1" i="1" u="none" strike="noStrike" dirty="0" smtClean="0">
                          <a:solidFill>
                            <a:srgbClr val="000000"/>
                          </a:solidFill>
                          <a:effectLst/>
                          <a:latin typeface="Calibri" panose="020F0502020204030204" pitchFamily="34" charset="0"/>
                        </a:rPr>
                        <a:t>(</a:t>
                      </a:r>
                      <a:r>
                        <a:rPr lang="en-US" sz="1200" b="1" i="1" u="none" strike="noStrike" dirty="0">
                          <a:solidFill>
                            <a:srgbClr val="000000"/>
                          </a:solidFill>
                          <a:effectLst/>
                          <a:latin typeface="Calibri" panose="020F0502020204030204" pitchFamily="34"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299">
                <a:tc>
                  <a:txBody>
                    <a:bodyPr/>
                    <a:lstStyle/>
                    <a:p>
                      <a:pPr algn="ctr" fontAlgn="ctr"/>
                      <a:r>
                        <a:rPr lang="sr-Latn-RS" sz="1200" b="0"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17.93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9.04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184.67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15.97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8.04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75.38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8.49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188.44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17.55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8.84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106.78</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12.58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6.34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175.88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6.47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21.36</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11.73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167.09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15.92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8.02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69.10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15.65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157.04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100.50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9.37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4.72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131.91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19.98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10.07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106.78</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125.63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119.35</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11.45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158.29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15.62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7.87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30.15</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6.84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136.93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11.82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33.92</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8.58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4.32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175.88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75.38</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11</a:t>
                      </a:r>
                    </a:p>
                  </a:txBody>
                  <a:tcPr marL="9525" marR="9525" marT="9525" marB="0" anchor="ctr">
                    <a:lnL>
                      <a:noFill/>
                    </a:lnL>
                    <a:lnR>
                      <a:noFill/>
                    </a:lnR>
                    <a:lnT>
                      <a:noFill/>
                    </a:lnT>
                    <a:lnB>
                      <a:noFill/>
                    </a:lnB>
                  </a:tcPr>
                </a:tc>
                <a:tc>
                  <a:txBody>
                    <a:bodyPr/>
                    <a:lstStyle/>
                    <a:p>
                      <a:pPr algn="ctr" fontAlgn="ctr"/>
                      <a:r>
                        <a:rPr lang="sr-Latn-RS" sz="1200" b="0" i="0" u="none" strike="noStrike" dirty="0">
                          <a:solidFill>
                            <a:srgbClr val="000000"/>
                          </a:solidFill>
                          <a:effectLst/>
                          <a:latin typeface="Calibri" panose="020F0502020204030204" pitchFamily="34" charset="0"/>
                        </a:rPr>
                        <a:t>15.88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131.91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36.43</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282.66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10.87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115.58</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158.29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37.69</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154.52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17.77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60.30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157.04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9.63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26.38</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4.66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201.01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140.70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162.06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16.92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8.52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91.71</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158.29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5.84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84.17</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7.67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224.87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9.75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4.91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20.10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17.65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144.47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19.95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10.05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100.50</a:t>
                      </a:r>
                    </a:p>
                  </a:txBody>
                  <a:tcPr marL="9525" marR="9525" marT="9525" marB="0" anchor="ctr">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9.27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202.26</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173.37</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7.23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3.64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173.37</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9.93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158.29</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16.58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8.36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155.78</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5.49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149.50</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8.73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197.24</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6.53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129.40</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29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173.37</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30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20.22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10.19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230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288.94</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31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9.93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246.23</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32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11.52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173.37</a:t>
                      </a:r>
                    </a:p>
                  </a:txBody>
                  <a:tcPr marL="9525" marR="9525" marT="9525" marB="0" anchor="ctr">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190299">
                <a:tc>
                  <a:txBody>
                    <a:bodyPr/>
                    <a:lstStyle/>
                    <a:p>
                      <a:pPr algn="ctr" fontAlgn="ctr"/>
                      <a:r>
                        <a:rPr lang="sr-Latn-RS" sz="1200" b="0" i="0" u="none" strike="noStrike">
                          <a:solidFill>
                            <a:srgbClr val="000000"/>
                          </a:solidFill>
                          <a:effectLst/>
                          <a:latin typeface="Calibri" panose="020F0502020204030204" pitchFamily="34" charset="0"/>
                        </a:rPr>
                        <a:t>33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11.67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5.88</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141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177.14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Latn-RS"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9618">
                <a:tc>
                  <a:txBody>
                    <a:bodyPr/>
                    <a:lstStyle/>
                    <a:p>
                      <a:pPr algn="ctr" fontAlgn="ctr"/>
                      <a:r>
                        <a:rPr lang="sr-Latn-RS" sz="1200" b="1" i="1" u="none" strike="noStrike">
                          <a:solidFill>
                            <a:srgbClr val="000000"/>
                          </a:solidFill>
                          <a:effectLst/>
                          <a:latin typeface="Calibri" panose="020F0502020204030204" pitchFamily="34" charset="0"/>
                        </a:rPr>
                        <a:t>Mean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13.65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6.88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139.3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175.00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16.50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8.31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57.80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72.61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178">
                <a:tc>
                  <a:txBody>
                    <a:bodyPr/>
                    <a:lstStyle/>
                    <a:p>
                      <a:pPr algn="ctr" fontAlgn="ctr"/>
                      <a:r>
                        <a:rPr lang="en-US" sz="1200" b="1" i="1" u="none" strike="noStrike">
                          <a:solidFill>
                            <a:srgbClr val="000000"/>
                          </a:solidFill>
                          <a:effectLst/>
                          <a:latin typeface="Calibri" panose="020F0502020204030204" pitchFamily="34" charset="0"/>
                        </a:rPr>
                        <a:t>Lower limit of 95% CI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12.33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6.22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128.74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161.73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sr-Latn-RS" sz="1200" b="1" i="1"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15.16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7.63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44.75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56.22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371178">
                <a:tc>
                  <a:txBody>
                    <a:bodyPr/>
                    <a:lstStyle/>
                    <a:p>
                      <a:pPr algn="ctr" fontAlgn="ctr"/>
                      <a:r>
                        <a:rPr lang="en-US" sz="1200" b="1" i="1" u="none" strike="noStrike">
                          <a:solidFill>
                            <a:srgbClr val="000000"/>
                          </a:solidFill>
                          <a:effectLst/>
                          <a:latin typeface="Calibri" panose="020F0502020204030204" pitchFamily="34" charset="0"/>
                        </a:rPr>
                        <a:t>Upper limit of 95% CI </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14.97</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7.54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149.86</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188.27</a:t>
                      </a:r>
                    </a:p>
                  </a:txBody>
                  <a:tcPr marL="9525" marR="9525" marT="9525" marB="0" anchor="ctr">
                    <a:lnL>
                      <a:noFill/>
                    </a:lnL>
                    <a:lnR>
                      <a:noFill/>
                    </a:lnR>
                    <a:lnT>
                      <a:noFill/>
                    </a:lnT>
                    <a:lnB>
                      <a:noFill/>
                    </a:lnB>
                  </a:tcPr>
                </a:tc>
                <a:tc>
                  <a:txBody>
                    <a:bodyPr/>
                    <a:lstStyle/>
                    <a:p>
                      <a:pPr algn="ctr" fontAlgn="ctr"/>
                      <a:endParaRPr lang="sr-Latn-RS" sz="1200" b="1" i="1"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17.84</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8.99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70.85</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89.01</a:t>
                      </a:r>
                    </a:p>
                  </a:txBody>
                  <a:tcPr marL="9525" marR="9525" marT="9525" marB="0" anchor="ctr">
                    <a:lnL>
                      <a:noFill/>
                    </a:lnL>
                    <a:lnR>
                      <a:noFill/>
                    </a:lnR>
                    <a:lnT>
                      <a:noFill/>
                    </a:lnT>
                    <a:lnB>
                      <a:noFill/>
                    </a:lnB>
                  </a:tcPr>
                </a:tc>
              </a:tr>
              <a:tr h="341970">
                <a:tc>
                  <a:txBody>
                    <a:bodyPr/>
                    <a:lstStyle/>
                    <a:p>
                      <a:pPr algn="ctr" fontAlgn="ctr"/>
                      <a:r>
                        <a:rPr lang="sr-Latn-RS" sz="1200" b="1" i="1" u="none" strike="noStrike" dirty="0">
                          <a:solidFill>
                            <a:srgbClr val="000000"/>
                          </a:solidFill>
                          <a:effectLst/>
                          <a:latin typeface="Calibri" panose="020F0502020204030204" pitchFamily="34" charset="0"/>
                        </a:rPr>
                        <a:t>Standard </a:t>
                      </a:r>
                      <a:r>
                        <a:rPr lang="sr-Latn-RS" sz="1200" b="1" i="1" u="none" strike="noStrike" dirty="0" err="1">
                          <a:solidFill>
                            <a:srgbClr val="000000"/>
                          </a:solidFill>
                          <a:effectLst/>
                          <a:latin typeface="Calibri" panose="020F0502020204030204" pitchFamily="34" charset="0"/>
                        </a:rPr>
                        <a:t>deviation</a:t>
                      </a:r>
                      <a:endParaRPr lang="sr-Latn-RS" sz="1200" b="1" i="1"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3.8622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1.9467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30.9521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38.8845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a:solidFill>
                            <a:srgbClr val="000000"/>
                          </a:solidFill>
                          <a:effectLst/>
                          <a:latin typeface="Calibri" panose="020F0502020204030204" pitchFamily="34"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3.0532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1.5478</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29.7757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37.4066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18" name="Okvir za tekst 17"/>
          <p:cNvSpPr txBox="1"/>
          <p:nvPr/>
        </p:nvSpPr>
        <p:spPr>
          <a:xfrm>
            <a:off x="14911387" y="20817037"/>
            <a:ext cx="4075859" cy="307777"/>
          </a:xfrm>
          <a:prstGeom prst="rect">
            <a:avLst/>
          </a:prstGeom>
          <a:noFill/>
        </p:spPr>
        <p:txBody>
          <a:bodyPr wrap="none" rtlCol="0">
            <a:spAutoFit/>
          </a:bodyPr>
          <a:lstStyle/>
          <a:p>
            <a:r>
              <a:rPr lang="sr-Latn-RS" sz="1400" b="1" dirty="0" smtClean="0">
                <a:latin typeface="Calibri" panose="020F0502020204030204" pitchFamily="34" charset="0"/>
              </a:rPr>
              <a:t>Table 1. </a:t>
            </a:r>
            <a:r>
              <a:rPr lang="en-US" sz="1400" b="1" dirty="0">
                <a:latin typeface="Calibri" panose="020F0502020204030204" pitchFamily="34" charset="0"/>
              </a:rPr>
              <a:t>Measurements of BSA, doses and drug costs</a:t>
            </a:r>
            <a:endParaRPr lang="sr-Latn-RS" sz="1400" b="1" dirty="0">
              <a:latin typeface="Calibri" panose="020F0502020204030204" pitchFamily="34" charset="0"/>
            </a:endParaRPr>
          </a:p>
        </p:txBody>
      </p:sp>
      <p:sp>
        <p:nvSpPr>
          <p:cNvPr id="72" name="Okvir za tekst 71"/>
          <p:cNvSpPr txBox="1"/>
          <p:nvPr/>
        </p:nvSpPr>
        <p:spPr>
          <a:xfrm>
            <a:off x="21921787" y="20812168"/>
            <a:ext cx="6127896" cy="523220"/>
          </a:xfrm>
          <a:prstGeom prst="rect">
            <a:avLst/>
          </a:prstGeom>
          <a:noFill/>
        </p:spPr>
        <p:txBody>
          <a:bodyPr wrap="none" rtlCol="0">
            <a:spAutoFit/>
          </a:bodyPr>
          <a:lstStyle/>
          <a:p>
            <a:r>
              <a:rPr lang="sr-Latn-RS" sz="1400" b="1" dirty="0" smtClean="0">
                <a:latin typeface="Calibri" panose="020F0502020204030204" pitchFamily="34" charset="0"/>
              </a:rPr>
              <a:t>Table 2. </a:t>
            </a:r>
            <a:r>
              <a:rPr lang="en-US" sz="1400" b="1" dirty="0">
                <a:latin typeface="Calibri" panose="020F0502020204030204" pitchFamily="34" charset="0"/>
              </a:rPr>
              <a:t>Measurements of </a:t>
            </a:r>
            <a:r>
              <a:rPr lang="en-US" sz="1400" b="1" dirty="0" smtClean="0">
                <a:latin typeface="Calibri" panose="020F0502020204030204" pitchFamily="34" charset="0"/>
              </a:rPr>
              <a:t>nurses</a:t>
            </a:r>
            <a:r>
              <a:rPr lang="en-US" sz="1400" b="1" dirty="0">
                <a:latin typeface="Calibri" panose="020F0502020204030204" pitchFamily="34" charset="0"/>
              </a:rPr>
              <a:t>’ and </a:t>
            </a:r>
            <a:r>
              <a:rPr lang="sr-Latn-RS" sz="1400" b="1" dirty="0" err="1" smtClean="0">
                <a:latin typeface="Calibri" panose="020F0502020204030204" pitchFamily="34" charset="0"/>
              </a:rPr>
              <a:t>chemotherapy</a:t>
            </a:r>
            <a:r>
              <a:rPr lang="sr-Latn-RS" sz="1400" b="1" dirty="0" smtClean="0">
                <a:latin typeface="Calibri" panose="020F0502020204030204" pitchFamily="34" charset="0"/>
              </a:rPr>
              <a:t> </a:t>
            </a:r>
            <a:r>
              <a:rPr lang="sr-Latn-RS" sz="1400" b="1" dirty="0" err="1" smtClean="0">
                <a:latin typeface="Calibri" panose="020F0502020204030204" pitchFamily="34" charset="0"/>
              </a:rPr>
              <a:t>unit</a:t>
            </a:r>
            <a:r>
              <a:rPr lang="sr-Latn-RS" sz="1400" b="1" dirty="0" smtClean="0">
                <a:latin typeface="Calibri" panose="020F0502020204030204" pitchFamily="34" charset="0"/>
              </a:rPr>
              <a:t> (CTU)</a:t>
            </a:r>
            <a:r>
              <a:rPr lang="en-US" sz="1400" b="1" dirty="0" smtClean="0">
                <a:latin typeface="Calibri" panose="020F0502020204030204" pitchFamily="34" charset="0"/>
              </a:rPr>
              <a:t> </a:t>
            </a:r>
            <a:r>
              <a:rPr lang="en-US" sz="1400" b="1" dirty="0">
                <a:latin typeface="Calibri" panose="020F0502020204030204" pitchFamily="34" charset="0"/>
              </a:rPr>
              <a:t>time and </a:t>
            </a:r>
            <a:r>
              <a:rPr lang="en-US" sz="1400" b="1" dirty="0" smtClean="0">
                <a:latin typeface="Calibri" panose="020F0502020204030204" pitchFamily="34" charset="0"/>
              </a:rPr>
              <a:t>costs</a:t>
            </a:r>
            <a:r>
              <a:rPr lang="en-US" sz="1400" b="1" dirty="0" smtClean="0"/>
              <a:t> </a:t>
            </a:r>
            <a:endParaRPr lang="sr-Latn-RS" sz="1400" dirty="0"/>
          </a:p>
          <a:p>
            <a:endParaRPr lang="sr-Latn-RS" sz="1400" b="1" dirty="0">
              <a:latin typeface="Calibri" panose="020F0502020204030204" pitchFamily="34" charset="0"/>
            </a:endParaRPr>
          </a:p>
        </p:txBody>
      </p:sp>
      <p:sp>
        <p:nvSpPr>
          <p:cNvPr id="73" name="TextBox 13"/>
          <p:cNvSpPr txBox="1">
            <a:spLocks noChangeArrowheads="1"/>
          </p:cNvSpPr>
          <p:nvPr/>
        </p:nvSpPr>
        <p:spPr bwMode="auto">
          <a:xfrm>
            <a:off x="14920685" y="12412662"/>
            <a:ext cx="15154501" cy="84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just" eaLnBrk="1" hangingPunct="1">
              <a:buFont typeface="Wingdings" panose="05000000000000000000" pitchFamily="2" charset="2"/>
              <a:buChar char="Ø"/>
            </a:pPr>
            <a:r>
              <a:rPr lang="sr-Latn-RS" sz="3600" dirty="0" smtClean="0">
                <a:latin typeface="Calibri" panose="020F0502020204030204" pitchFamily="34" charset="0"/>
              </a:rPr>
              <a:t>Drug </a:t>
            </a:r>
            <a:r>
              <a:rPr lang="sr-Latn-RS" sz="3600" dirty="0" err="1" smtClean="0">
                <a:latin typeface="Calibri" panose="020F0502020204030204" pitchFamily="34" charset="0"/>
              </a:rPr>
              <a:t>cost</a:t>
            </a:r>
            <a:r>
              <a:rPr lang="sr-Latn-RS" sz="3600" dirty="0" smtClean="0">
                <a:latin typeface="Calibri" panose="020F0502020204030204" pitchFamily="34" charset="0"/>
              </a:rPr>
              <a:t> </a:t>
            </a: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patient</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a:latin typeface="Calibri" panose="020F0502020204030204" pitchFamily="34" charset="0"/>
              </a:rPr>
              <a:t> €</a:t>
            </a:r>
            <a:r>
              <a:rPr lang="sr-Latn-RS" sz="3600" dirty="0" smtClean="0">
                <a:latin typeface="Calibri" panose="020F0502020204030204" pitchFamily="34" charset="0"/>
              </a:rPr>
              <a:t>85.34 </a:t>
            </a:r>
            <a:r>
              <a:rPr lang="sr-Latn-RS" sz="3600" dirty="0" err="1" smtClean="0">
                <a:latin typeface="Calibri" panose="020F0502020204030204" pitchFamily="34" charset="0"/>
              </a:rPr>
              <a:t>lower</a:t>
            </a:r>
            <a:r>
              <a:rPr lang="sr-Latn-RS" sz="3600" dirty="0" smtClean="0">
                <a:latin typeface="Calibri" panose="020F0502020204030204" pitchFamily="34" charset="0"/>
              </a:rPr>
              <a:t> </a:t>
            </a:r>
            <a:r>
              <a:rPr lang="sr-Latn-RS" sz="3600" dirty="0" err="1" smtClean="0">
                <a:latin typeface="Calibri" panose="020F0502020204030204" pitchFamily="34" charset="0"/>
              </a:rPr>
              <a:t>than</a:t>
            </a:r>
            <a:r>
              <a:rPr lang="sr-Latn-RS" sz="3600" dirty="0" smtClean="0">
                <a:latin typeface="Calibri" panose="020F0502020204030204" pitchFamily="34" charset="0"/>
              </a:rPr>
              <a:t> </a:t>
            </a:r>
            <a:r>
              <a:rPr lang="sr-Latn-RS" sz="3600" dirty="0" err="1" smtClean="0">
                <a:latin typeface="Calibri" panose="020F0502020204030204" pitchFamily="34" charset="0"/>
              </a:rPr>
              <a:t>that</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IV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from 33 IV </a:t>
            </a:r>
            <a:r>
              <a:rPr lang="sr-Latn-RS" sz="3600" dirty="0" err="1" smtClean="0">
                <a:latin typeface="Calibri" panose="020F0502020204030204" pitchFamily="34" charset="0"/>
              </a:rPr>
              <a:t>and</a:t>
            </a:r>
            <a:r>
              <a:rPr lang="sr-Latn-RS" sz="3600" dirty="0" smtClean="0">
                <a:latin typeface="Calibri" panose="020F0502020204030204" pitchFamily="34" charset="0"/>
              </a:rPr>
              <a:t> 20 SC </a:t>
            </a:r>
            <a:r>
              <a:rPr lang="sr-Latn-RS" sz="3600" dirty="0" err="1" smtClean="0">
                <a:latin typeface="Calibri" panose="020F0502020204030204" pitchFamily="34" charset="0"/>
              </a:rPr>
              <a:t>administrations</a:t>
            </a:r>
            <a:r>
              <a:rPr lang="sr-Latn-RS" sz="3600" dirty="0" smtClean="0">
                <a:latin typeface="Calibri" panose="020F0502020204030204" pitchFamily="34" charset="0"/>
              </a:rPr>
              <a:t> (p=0.0273, Table 1). </a:t>
            </a:r>
            <a:r>
              <a:rPr lang="sr-Latn-RS" sz="3600" dirty="0" err="1" smtClean="0">
                <a:latin typeface="Calibri" panose="020F0502020204030204" pitchFamily="34" charset="0"/>
              </a:rPr>
              <a:t>Spillage</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IV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at €69.11 </a:t>
            </a:r>
            <a:r>
              <a:rPr lang="sr-Latn-RS" sz="3600" dirty="0" err="1" smtClean="0">
                <a:latin typeface="Calibri" panose="020F0502020204030204" pitchFamily="34" charset="0"/>
              </a:rPr>
              <a:t>using</a:t>
            </a:r>
            <a:r>
              <a:rPr lang="sr-Latn-RS" sz="3600" dirty="0" smtClean="0">
                <a:latin typeface="Calibri" panose="020F0502020204030204" pitchFamily="34" charset="0"/>
              </a:rPr>
              <a:t> </a:t>
            </a:r>
            <a:r>
              <a:rPr lang="sr-Latn-RS" sz="3600" dirty="0" err="1" smtClean="0">
                <a:latin typeface="Calibri" panose="020F0502020204030204" pitchFamily="34" charset="0"/>
              </a:rPr>
              <a:t>secondary</a:t>
            </a:r>
            <a:r>
              <a:rPr lang="sr-Latn-RS" sz="3600" dirty="0" smtClean="0">
                <a:latin typeface="Calibri" panose="020F0502020204030204" pitchFamily="34" charset="0"/>
              </a:rPr>
              <a:t> data from ICZ (412 </a:t>
            </a:r>
            <a:r>
              <a:rPr lang="sr-Latn-RS" sz="3600" dirty="0" err="1" smtClean="0">
                <a:latin typeface="Calibri" panose="020F0502020204030204" pitchFamily="34" charset="0"/>
              </a:rPr>
              <a:t>patients</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MCL (517 </a:t>
            </a:r>
            <a:r>
              <a:rPr lang="sr-Latn-RS" sz="3600" dirty="0" err="1" smtClean="0">
                <a:latin typeface="Calibri" panose="020F0502020204030204" pitchFamily="34" charset="0"/>
              </a:rPr>
              <a:t>patients</a:t>
            </a:r>
            <a:r>
              <a:rPr lang="sr-Latn-RS" sz="3600" dirty="0" smtClean="0">
                <a:latin typeface="Calibri" panose="020F0502020204030204" pitchFamily="34" charset="0"/>
              </a:rPr>
              <a:t>). </a:t>
            </a:r>
          </a:p>
          <a:p>
            <a:pPr algn="just" eaLnBrk="1" hangingPunct="1">
              <a:buFont typeface="Wingdings" panose="05000000000000000000" pitchFamily="2" charset="2"/>
              <a:buChar char="Ø"/>
            </a:pPr>
            <a:r>
              <a:rPr lang="sr-Latn-RS" sz="3600" dirty="0" err="1" smtClean="0">
                <a:latin typeface="Calibri" panose="020F0502020204030204" pitchFamily="34" charset="0"/>
              </a:rPr>
              <a:t>Labor</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 </a:t>
            </a:r>
            <a:r>
              <a:rPr lang="sr-Latn-RS" sz="3600" dirty="0" err="1" smtClean="0">
                <a:latin typeface="Calibri" panose="020F0502020204030204" pitchFamily="34" charset="0"/>
              </a:rPr>
              <a:t>nurse</a:t>
            </a:r>
            <a:r>
              <a:rPr lang="sr-Latn-RS" sz="3600" dirty="0" smtClean="0">
                <a:latin typeface="Calibri" panose="020F0502020204030204" pitchFamily="34" charset="0"/>
              </a:rPr>
              <a:t> </a:t>
            </a:r>
            <a:r>
              <a:rPr lang="sr-Latn-RS" sz="3600" dirty="0" err="1" smtClean="0">
                <a:latin typeface="Calibri" panose="020F0502020204030204" pitchFamily="34" charset="0"/>
              </a:rPr>
              <a:t>were</a:t>
            </a:r>
            <a:r>
              <a:rPr lang="sr-Latn-RS" sz="3600" dirty="0" smtClean="0">
                <a:latin typeface="Calibri" panose="020F0502020204030204" pitchFamily="34" charset="0"/>
              </a:rPr>
              <a:t> </a:t>
            </a:r>
            <a:r>
              <a:rPr lang="sr-Latn-RS" sz="3600" dirty="0" err="1" smtClean="0">
                <a:latin typeface="Calibri" panose="020F0502020204030204" pitchFamily="34" charset="0"/>
              </a:rPr>
              <a:t>less</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IV </a:t>
            </a:r>
            <a:r>
              <a:rPr lang="sr-Latn-RS" sz="3600" dirty="0" err="1" smtClean="0">
                <a:latin typeface="Calibri" panose="020F0502020204030204" pitchFamily="34" charset="0"/>
              </a:rPr>
              <a:t>than</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SC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difference</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at €1.43 </a:t>
            </a: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patient</a:t>
            </a:r>
            <a:r>
              <a:rPr lang="sr-Latn-RS" sz="3600" dirty="0" smtClean="0">
                <a:latin typeface="Calibri" panose="020F0502020204030204" pitchFamily="34" charset="0"/>
              </a:rPr>
              <a:t> (p=0.05, Table 2). </a:t>
            </a:r>
            <a:r>
              <a:rPr lang="sr-Latn-RS" sz="3600" dirty="0" err="1" smtClean="0">
                <a:latin typeface="Calibri" panose="020F0502020204030204" pitchFamily="34" charset="0"/>
              </a:rPr>
              <a:t>Labor</a:t>
            </a:r>
            <a:r>
              <a:rPr lang="sr-Latn-RS" sz="3600" dirty="0" smtClean="0">
                <a:latin typeface="Calibri" panose="020F0502020204030204" pitchFamily="34" charset="0"/>
              </a:rPr>
              <a:t> </a:t>
            </a:r>
            <a:r>
              <a:rPr lang="sr-Latn-RS" sz="3600" dirty="0" err="1" smtClean="0">
                <a:latin typeface="Calibri" panose="020F0502020204030204" pitchFamily="34" charset="0"/>
              </a:rPr>
              <a:t>cost</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a:latin typeface="Calibri" panose="020F0502020204030204" pitchFamily="34" charset="0"/>
              </a:rPr>
              <a:t> </a:t>
            </a:r>
            <a:r>
              <a:rPr lang="sr-Latn-RS" sz="3600" dirty="0" err="1" smtClean="0">
                <a:latin typeface="Calibri" panose="020F0502020204030204" pitchFamily="34" charset="0"/>
              </a:rPr>
              <a:t>two</a:t>
            </a:r>
            <a:r>
              <a:rPr lang="sr-Latn-RS" sz="3600" dirty="0" smtClean="0">
                <a:latin typeface="Calibri" panose="020F0502020204030204" pitchFamily="34" charset="0"/>
              </a:rPr>
              <a:t> </a:t>
            </a:r>
            <a:r>
              <a:rPr lang="sr-Latn-RS" sz="3600" dirty="0" err="1" smtClean="0">
                <a:latin typeface="Calibri" panose="020F0502020204030204" pitchFamily="34" charset="0"/>
              </a:rPr>
              <a:t>pharmacist’s</a:t>
            </a:r>
            <a:r>
              <a:rPr lang="sr-Latn-RS" sz="3600" dirty="0" smtClean="0">
                <a:latin typeface="Calibri" panose="020F0502020204030204" pitchFamily="34" charset="0"/>
              </a:rPr>
              <a:t> </a:t>
            </a:r>
            <a:r>
              <a:rPr lang="sr-Latn-RS" sz="3600" dirty="0" err="1" smtClean="0">
                <a:latin typeface="Calibri" panose="020F0502020204030204" pitchFamily="34" charset="0"/>
              </a:rPr>
              <a:t>assistants</a:t>
            </a:r>
            <a:r>
              <a:rPr lang="sr-Latn-RS" sz="3600" dirty="0" smtClean="0">
                <a:latin typeface="Calibri" panose="020F0502020204030204" pitchFamily="34" charset="0"/>
              </a:rPr>
              <a:t> </a:t>
            </a:r>
            <a:r>
              <a:rPr lang="sr-Latn-RS" sz="3600" dirty="0" err="1" smtClean="0">
                <a:latin typeface="Calibri" panose="020F0502020204030204" pitchFamily="34" charset="0"/>
              </a:rPr>
              <a:t>differed</a:t>
            </a:r>
            <a:r>
              <a:rPr lang="sr-Latn-RS" sz="3600" dirty="0" smtClean="0">
                <a:latin typeface="Calibri" panose="020F0502020204030204" pitchFamily="34" charset="0"/>
              </a:rPr>
              <a:t> </a:t>
            </a:r>
            <a:r>
              <a:rPr lang="sr-Latn-RS" sz="3600" dirty="0" err="1" smtClean="0">
                <a:latin typeface="Calibri" panose="020F0502020204030204" pitchFamily="34" charset="0"/>
              </a:rPr>
              <a:t>insignificantly</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IV </a:t>
            </a:r>
            <a:r>
              <a:rPr lang="sr-Latn-RS" sz="3600" dirty="0" err="1" smtClean="0">
                <a:latin typeface="Calibri" panose="020F0502020204030204" pitchFamily="34" charset="0"/>
              </a:rPr>
              <a:t>and</a:t>
            </a:r>
            <a:r>
              <a:rPr lang="sr-Latn-RS" sz="3600" dirty="0">
                <a:latin typeface="Calibri" panose="020F0502020204030204" pitchFamily="34" charset="0"/>
              </a:rPr>
              <a:t> </a:t>
            </a:r>
            <a:r>
              <a:rPr lang="sr-Latn-RS" sz="3600" dirty="0" smtClean="0">
                <a:latin typeface="Calibri" panose="020F0502020204030204" pitchFamily="34" charset="0"/>
              </a:rPr>
              <a:t>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(p=0.41) </a:t>
            </a:r>
            <a:r>
              <a:rPr lang="sr-Latn-RS" sz="3600" dirty="0" err="1" smtClean="0">
                <a:latin typeface="Calibri" panose="020F0502020204030204" pitchFamily="34" charset="0"/>
              </a:rPr>
              <a:t>when</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on </a:t>
            </a:r>
            <a:r>
              <a:rPr lang="sr-Latn-RS" sz="3600" dirty="0" err="1">
                <a:latin typeface="Calibri" panose="020F0502020204030204" pitchFamily="34" charset="0"/>
              </a:rPr>
              <a:t>preparations</a:t>
            </a:r>
            <a:r>
              <a:rPr lang="sr-Latn-RS" sz="3600" dirty="0">
                <a:latin typeface="Calibri" panose="020F0502020204030204" pitchFamily="34" charset="0"/>
              </a:rPr>
              <a:t> </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7 IV </a:t>
            </a:r>
            <a:r>
              <a:rPr lang="sr-Latn-RS" sz="3600" dirty="0" err="1" smtClean="0">
                <a:latin typeface="Calibri" panose="020F0502020204030204" pitchFamily="34" charset="0"/>
              </a:rPr>
              <a:t>and</a:t>
            </a:r>
            <a:r>
              <a:rPr lang="sr-Latn-RS" sz="3600" dirty="0" smtClean="0">
                <a:latin typeface="Calibri" panose="020F0502020204030204" pitchFamily="34" charset="0"/>
              </a:rPr>
              <a:t>  6 SC.</a:t>
            </a:r>
          </a:p>
          <a:p>
            <a:pPr algn="just" eaLnBrk="1" hangingPunct="1">
              <a:buFont typeface="Wingdings" panose="05000000000000000000" pitchFamily="2" charset="2"/>
              <a:buChar char="Ø"/>
            </a:pPr>
            <a:r>
              <a:rPr lang="sr-Latn-RS" sz="3600" dirty="0" err="1" smtClean="0">
                <a:latin typeface="Calibri" panose="020F0502020204030204" pitchFamily="34" charset="0"/>
              </a:rPr>
              <a:t>Daycare</a:t>
            </a:r>
            <a:r>
              <a:rPr lang="sr-Latn-RS" sz="3600" dirty="0" smtClean="0">
                <a:latin typeface="Calibri" panose="020F0502020204030204" pitchFamily="34" charset="0"/>
              </a:rPr>
              <a:t> </a:t>
            </a:r>
            <a:r>
              <a:rPr lang="sr-Latn-RS" sz="3600" dirty="0" err="1" smtClean="0">
                <a:latin typeface="Calibri" panose="020F0502020204030204" pitchFamily="34" charset="0"/>
              </a:rPr>
              <a:t>treatment</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cost</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CTU) </a:t>
            </a:r>
            <a:r>
              <a:rPr lang="sr-Latn-RS" sz="3600" dirty="0" err="1" smtClean="0">
                <a:latin typeface="Calibri" panose="020F0502020204030204" pitchFamily="34" charset="0"/>
              </a:rPr>
              <a:t>correlated</a:t>
            </a:r>
            <a:r>
              <a:rPr lang="sr-Latn-RS" sz="3600" dirty="0" smtClean="0">
                <a:latin typeface="Calibri" panose="020F0502020204030204" pitchFamily="34" charset="0"/>
              </a:rPr>
              <a:t> </a:t>
            </a:r>
            <a:r>
              <a:rPr lang="sr-Latn-RS" sz="3600" dirty="0" err="1" smtClean="0">
                <a:latin typeface="Calibri" panose="020F0502020204030204" pitchFamily="34" charset="0"/>
              </a:rPr>
              <a:t>with</a:t>
            </a:r>
            <a:r>
              <a:rPr lang="sr-Latn-RS" sz="3600" dirty="0" smtClean="0">
                <a:latin typeface="Calibri" panose="020F0502020204030204" pitchFamily="34" charset="0"/>
              </a:rPr>
              <a:t> </a:t>
            </a:r>
            <a:r>
              <a:rPr lang="sr-Latn-RS" sz="3600" dirty="0" err="1" smtClean="0">
                <a:latin typeface="Calibri" panose="020F0502020204030204" pitchFamily="34" charset="0"/>
              </a:rPr>
              <a:t>significant</a:t>
            </a:r>
            <a:r>
              <a:rPr lang="sr-Latn-RS" sz="3600" dirty="0" smtClean="0">
                <a:latin typeface="Calibri" panose="020F0502020204030204" pitchFamily="34" charset="0"/>
              </a:rPr>
              <a:t> </a:t>
            </a:r>
            <a:r>
              <a:rPr lang="sr-Latn-RS" sz="3600" dirty="0" err="1" smtClean="0">
                <a:latin typeface="Calibri" panose="020F0502020204030204" pitchFamily="34" charset="0"/>
              </a:rPr>
              <a:t>difference</a:t>
            </a:r>
            <a:r>
              <a:rPr lang="sr-Latn-RS" sz="3600" dirty="0" smtClean="0">
                <a:latin typeface="Calibri" panose="020F0502020204030204" pitchFamily="34" charset="0"/>
              </a:rPr>
              <a:t> in time </a:t>
            </a:r>
            <a:r>
              <a:rPr lang="sr-Latn-RS" sz="3600" dirty="0" err="1" smtClean="0">
                <a:latin typeface="Calibri" panose="020F0502020204030204" pitchFamily="34" charset="0"/>
              </a:rPr>
              <a:t>needed</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IV </a:t>
            </a:r>
            <a:r>
              <a:rPr lang="sr-Latn-RS" sz="3600" dirty="0" err="1" smtClean="0">
                <a:latin typeface="Calibri" panose="020F0502020204030204" pitchFamily="34" charset="0"/>
              </a:rPr>
              <a:t>and</a:t>
            </a:r>
            <a:r>
              <a:rPr lang="sr-Latn-RS" sz="3600" dirty="0" smtClean="0">
                <a:latin typeface="Calibri" panose="020F0502020204030204" pitchFamily="34" charset="0"/>
              </a:rPr>
              <a:t> SC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mean</a:t>
            </a:r>
            <a:r>
              <a:rPr lang="sr-Latn-RS" sz="3600" dirty="0" smtClean="0">
                <a:latin typeface="Calibri" panose="020F0502020204030204" pitchFamily="34" charset="0"/>
              </a:rPr>
              <a:t> </a:t>
            </a:r>
            <a:r>
              <a:rPr lang="sr-Latn-RS" sz="3600" dirty="0" err="1" smtClean="0">
                <a:latin typeface="Calibri" panose="020F0502020204030204" pitchFamily="34" charset="0"/>
              </a:rPr>
              <a:t>times</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139.30 </a:t>
            </a:r>
            <a:r>
              <a:rPr lang="sr-Latn-RS" sz="3600" dirty="0" err="1" smtClean="0">
                <a:latin typeface="Calibri" panose="020F0502020204030204" pitchFamily="34" charset="0"/>
              </a:rPr>
              <a:t>and</a:t>
            </a:r>
            <a:r>
              <a:rPr lang="sr-Latn-RS" sz="3600" dirty="0" smtClean="0">
                <a:latin typeface="Calibri" panose="020F0502020204030204" pitchFamily="34" charset="0"/>
              </a:rPr>
              <a:t> 57.80 min. </a:t>
            </a: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respectively</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a:t>
            </a:r>
            <a:r>
              <a:rPr lang="sr-Latn-RS" sz="3600" dirty="0" err="1" smtClean="0">
                <a:latin typeface="Calibri" panose="020F0502020204030204" pitchFamily="34" charset="0"/>
              </a:rPr>
              <a:t>were</a:t>
            </a:r>
            <a:r>
              <a:rPr lang="sr-Latn-RS" sz="3600" dirty="0" smtClean="0">
                <a:latin typeface="Calibri" panose="020F0502020204030204" pitchFamily="34" charset="0"/>
              </a:rPr>
              <a:t> </a:t>
            </a:r>
            <a:r>
              <a:rPr lang="sr-Latn-RS" sz="3600" dirty="0" err="1" smtClean="0">
                <a:latin typeface="Calibri" panose="020F0502020204030204" pitchFamily="34" charset="0"/>
              </a:rPr>
              <a:t>lowered</a:t>
            </a:r>
            <a:r>
              <a:rPr lang="sr-Latn-RS" sz="3600" dirty="0" smtClean="0">
                <a:latin typeface="Calibri" panose="020F0502020204030204" pitchFamily="34" charset="0"/>
              </a:rPr>
              <a:t> </a:t>
            </a:r>
            <a:r>
              <a:rPr lang="sr-Latn-RS" sz="3600" dirty="0" err="1" smtClean="0">
                <a:latin typeface="Calibri" panose="020F0502020204030204" pitchFamily="34" charset="0"/>
              </a:rPr>
              <a:t>by</a:t>
            </a:r>
            <a:r>
              <a:rPr lang="sr-Latn-RS" sz="3600" dirty="0" smtClean="0">
                <a:latin typeface="Calibri" panose="020F0502020204030204" pitchFamily="34" charset="0"/>
              </a:rPr>
              <a:t> €102.39 (p&lt;0.0001, Table 2) </a:t>
            </a:r>
            <a:r>
              <a:rPr lang="sr-Latn-RS" sz="3600" dirty="0" err="1" smtClean="0">
                <a:latin typeface="Calibri" panose="020F0502020204030204" pitchFamily="34" charset="0"/>
              </a:rPr>
              <a:t>when</a:t>
            </a:r>
            <a:r>
              <a:rPr lang="sr-Latn-RS" sz="3600" dirty="0" smtClean="0">
                <a:latin typeface="Calibri" panose="020F0502020204030204" pitchFamily="34" charset="0"/>
              </a:rPr>
              <a:t> 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used</a:t>
            </a:r>
            <a:r>
              <a:rPr lang="sr-Latn-RS" sz="3600" dirty="0" smtClean="0">
                <a:latin typeface="Calibri" panose="020F0502020204030204" pitchFamily="34" charset="0"/>
              </a:rPr>
              <a:t>.</a:t>
            </a:r>
          </a:p>
          <a:p>
            <a:pPr algn="just" eaLnBrk="1" hangingPunct="1">
              <a:buFont typeface="Wingdings" panose="05000000000000000000" pitchFamily="2" charset="2"/>
              <a:buChar char="Ø"/>
            </a:pPr>
            <a:r>
              <a:rPr lang="sr-Latn-RS" sz="3600" dirty="0" err="1" smtClean="0">
                <a:latin typeface="Calibri" panose="020F0502020204030204" pitchFamily="34" charset="0"/>
              </a:rPr>
              <a:t>Material</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differed</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IV (€5.40) </a:t>
            </a:r>
            <a:r>
              <a:rPr lang="sr-Latn-RS" sz="3600" dirty="0" err="1" smtClean="0">
                <a:latin typeface="Calibri" panose="020F0502020204030204" pitchFamily="34" charset="0"/>
              </a:rPr>
              <a:t>and</a:t>
            </a:r>
            <a:r>
              <a:rPr lang="sr-Latn-RS" sz="3600" dirty="0" smtClean="0">
                <a:latin typeface="Calibri" panose="020F0502020204030204" pitchFamily="34" charset="0"/>
              </a:rPr>
              <a:t> SC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(€1.38), </a:t>
            </a:r>
            <a:r>
              <a:rPr lang="sr-Latn-RS" sz="3600" dirty="0" err="1" smtClean="0">
                <a:latin typeface="Calibri" panose="020F0502020204030204" pitchFamily="34" charset="0"/>
              </a:rPr>
              <a:t>however</a:t>
            </a:r>
            <a:r>
              <a:rPr lang="sr-Latn-RS" sz="3600" dirty="0" smtClean="0">
                <a:latin typeface="Calibri" panose="020F0502020204030204" pitchFamily="34" charset="0"/>
              </a:rPr>
              <a:t>, </a:t>
            </a:r>
            <a:r>
              <a:rPr lang="sr-Latn-RS" sz="3600" dirty="0" err="1" smtClean="0">
                <a:latin typeface="Calibri" panose="020F0502020204030204" pitchFamily="34" charset="0"/>
              </a:rPr>
              <a:t>this</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based</a:t>
            </a:r>
            <a:r>
              <a:rPr lang="sr-Latn-RS" sz="3600" dirty="0" smtClean="0">
                <a:latin typeface="Calibri" panose="020F0502020204030204" pitchFamily="34" charset="0"/>
              </a:rPr>
              <a:t> on one </a:t>
            </a:r>
            <a:r>
              <a:rPr lang="sr-Latn-RS" sz="3600" dirty="0" err="1" smtClean="0">
                <a:latin typeface="Calibri" panose="020F0502020204030204" pitchFamily="34" charset="0"/>
              </a:rPr>
              <a:t>estimate</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disposables</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taken</a:t>
            </a:r>
            <a:r>
              <a:rPr lang="sr-Latn-RS" sz="3600" dirty="0" smtClean="0">
                <a:latin typeface="Calibri" panose="020F0502020204030204" pitchFamily="34" charset="0"/>
              </a:rPr>
              <a:t> </a:t>
            </a: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each</a:t>
            </a:r>
            <a:r>
              <a:rPr lang="sr-Latn-RS" sz="3600" dirty="0" smtClean="0">
                <a:latin typeface="Calibri" panose="020F0502020204030204" pitchFamily="34" charset="0"/>
              </a:rPr>
              <a:t> </a:t>
            </a:r>
            <a:r>
              <a:rPr lang="sr-Latn-RS" sz="3600" dirty="0" err="1" smtClean="0">
                <a:latin typeface="Calibri" panose="020F0502020204030204" pitchFamily="34" charset="0"/>
              </a:rPr>
              <a:t>type</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a:t>
            </a:r>
            <a:endParaRPr lang="en-US" sz="3600" dirty="0">
              <a:latin typeface="Calibri" panose="020F0502020204030204" pitchFamily="34" charset="0"/>
            </a:endParaRPr>
          </a:p>
        </p:txBody>
      </p:sp>
      <p:sp>
        <p:nvSpPr>
          <p:cNvPr id="74" name="Okvir za tekst 73"/>
          <p:cNvSpPr txBox="1"/>
          <p:nvPr/>
        </p:nvSpPr>
        <p:spPr>
          <a:xfrm>
            <a:off x="126545" y="31440576"/>
            <a:ext cx="2563972" cy="707886"/>
          </a:xfrm>
          <a:prstGeom prst="rect">
            <a:avLst/>
          </a:prstGeom>
          <a:noFill/>
        </p:spPr>
        <p:txBody>
          <a:bodyPr wrap="none" rtlCol="0">
            <a:spAutoFit/>
          </a:bodyPr>
          <a:lstStyle/>
          <a:p>
            <a:r>
              <a:rPr lang="sr-Latn-RS" sz="4000" i="1" dirty="0" err="1" smtClean="0">
                <a:latin typeface="Calibri" panose="020F0502020204030204" pitchFamily="34" charset="0"/>
              </a:rPr>
              <a:t>Labor</a:t>
            </a:r>
            <a:r>
              <a:rPr lang="sr-Latn-RS" sz="4000" i="1" dirty="0" smtClean="0">
                <a:latin typeface="Calibri" panose="020F0502020204030204" pitchFamily="34" charset="0"/>
              </a:rPr>
              <a:t> </a:t>
            </a:r>
            <a:r>
              <a:rPr lang="sr-Latn-RS" sz="4000" i="1" dirty="0" err="1" smtClean="0">
                <a:latin typeface="Calibri" panose="020F0502020204030204" pitchFamily="34" charset="0"/>
              </a:rPr>
              <a:t>costs</a:t>
            </a:r>
            <a:endParaRPr lang="sr-Latn-RS" sz="4000" i="1" dirty="0">
              <a:latin typeface="Calibri" panose="020F0502020204030204" pitchFamily="34" charset="0"/>
            </a:endParaRPr>
          </a:p>
        </p:txBody>
      </p:sp>
      <p:sp>
        <p:nvSpPr>
          <p:cNvPr id="75" name="TextBox 13"/>
          <p:cNvSpPr txBox="1">
            <a:spLocks noChangeArrowheads="1"/>
          </p:cNvSpPr>
          <p:nvPr/>
        </p:nvSpPr>
        <p:spPr bwMode="auto">
          <a:xfrm>
            <a:off x="126545" y="32148462"/>
            <a:ext cx="1449977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just" eaLnBrk="1" hangingPunct="1">
              <a:buFont typeface="Wingdings" panose="05000000000000000000" pitchFamily="2" charset="2"/>
              <a:buChar char="Ø"/>
            </a:pPr>
            <a:r>
              <a:rPr lang="sr-Latn-RS" sz="3600" dirty="0" err="1" smtClean="0">
                <a:latin typeface="Calibri" panose="020F0502020204030204" pitchFamily="34" charset="0"/>
              </a:rPr>
              <a:t>Labor</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related</a:t>
            </a:r>
            <a:r>
              <a:rPr lang="sr-Latn-RS" sz="3600" dirty="0" smtClean="0">
                <a:latin typeface="Calibri" panose="020F0502020204030204" pitchFamily="34" charset="0"/>
              </a:rPr>
              <a:t> to </a:t>
            </a:r>
            <a:r>
              <a:rPr lang="sr-Latn-RS" sz="3600" dirty="0" err="1" smtClean="0">
                <a:latin typeface="Calibri" panose="020F0502020204030204" pitchFamily="34" charset="0"/>
              </a:rPr>
              <a:t>the</a:t>
            </a:r>
            <a:r>
              <a:rPr lang="sr-Latn-RS" sz="3600" dirty="0" smtClean="0">
                <a:latin typeface="Calibri" panose="020F0502020204030204" pitchFamily="34" charset="0"/>
              </a:rPr>
              <a:t> time </a:t>
            </a:r>
            <a:r>
              <a:rPr lang="sr-Latn-RS" sz="3600" dirty="0" err="1" smtClean="0">
                <a:latin typeface="Calibri" panose="020F0502020204030204" pitchFamily="34" charset="0"/>
              </a:rPr>
              <a:t>needed</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a:t>
            </a:r>
            <a:r>
              <a:rPr lang="sr-Latn-RS" sz="3600" dirty="0" err="1" smtClean="0">
                <a:latin typeface="Calibri" panose="020F0502020204030204" pitchFamily="34" charset="0"/>
              </a:rPr>
              <a:t>preparation</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infusion</a:t>
            </a:r>
            <a:r>
              <a:rPr lang="sr-Latn-RS" sz="3600" dirty="0" smtClean="0">
                <a:latin typeface="Calibri" panose="020F0502020204030204" pitchFamily="34" charset="0"/>
              </a:rPr>
              <a:t>/</a:t>
            </a:r>
            <a:r>
              <a:rPr lang="sr-Latn-RS" sz="3600" dirty="0" err="1" smtClean="0">
                <a:latin typeface="Calibri" panose="020F0502020204030204" pitchFamily="34" charset="0"/>
              </a:rPr>
              <a:t>injection</a:t>
            </a:r>
            <a:r>
              <a:rPr lang="sr-Latn-RS" sz="3600" dirty="0" smtClean="0">
                <a:latin typeface="Calibri" panose="020F0502020204030204" pitchFamily="34" charset="0"/>
              </a:rPr>
              <a:t> done </a:t>
            </a:r>
            <a:r>
              <a:rPr lang="sr-Latn-RS" sz="3600" dirty="0" err="1" smtClean="0">
                <a:latin typeface="Calibri" panose="020F0502020204030204" pitchFamily="34" charset="0"/>
              </a:rPr>
              <a:t>by</a:t>
            </a:r>
            <a:r>
              <a:rPr lang="sr-Latn-RS" sz="3600" dirty="0" smtClean="0">
                <a:latin typeface="Calibri" panose="020F0502020204030204" pitchFamily="34" charset="0"/>
              </a:rPr>
              <a:t> </a:t>
            </a:r>
            <a:r>
              <a:rPr lang="sr-Latn-RS" sz="3600" dirty="0" err="1" smtClean="0">
                <a:latin typeface="Calibri" panose="020F0502020204030204" pitchFamily="34" charset="0"/>
              </a:rPr>
              <a:t>two</a:t>
            </a:r>
            <a:r>
              <a:rPr lang="sr-Latn-RS" sz="3600" dirty="0" smtClean="0">
                <a:latin typeface="Calibri" panose="020F0502020204030204" pitchFamily="34" charset="0"/>
              </a:rPr>
              <a:t> </a:t>
            </a:r>
            <a:r>
              <a:rPr lang="sr-Latn-RS" sz="3600" dirty="0" err="1" smtClean="0">
                <a:latin typeface="Calibri" panose="020F0502020204030204" pitchFamily="34" charset="0"/>
              </a:rPr>
              <a:t>pharmacist’s</a:t>
            </a:r>
            <a:r>
              <a:rPr lang="sr-Latn-RS" sz="3600" dirty="0" smtClean="0">
                <a:latin typeface="Calibri" panose="020F0502020204030204" pitchFamily="34" charset="0"/>
              </a:rPr>
              <a:t> </a:t>
            </a:r>
            <a:r>
              <a:rPr lang="sr-Latn-RS" sz="3600" dirty="0" err="1" smtClean="0">
                <a:latin typeface="Calibri" panose="020F0502020204030204" pitchFamily="34" charset="0"/>
              </a:rPr>
              <a:t>assistants</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the</a:t>
            </a:r>
            <a:r>
              <a:rPr lang="sr-Latn-RS" sz="3600" dirty="0" smtClean="0">
                <a:latin typeface="Calibri" panose="020F0502020204030204" pitchFamily="34" charset="0"/>
              </a:rPr>
              <a:t> drug done </a:t>
            </a:r>
            <a:r>
              <a:rPr lang="sr-Latn-RS" sz="3600" dirty="0" err="1" smtClean="0">
                <a:latin typeface="Calibri" panose="020F0502020204030204" pitchFamily="34" charset="0"/>
              </a:rPr>
              <a:t>by</a:t>
            </a:r>
            <a:r>
              <a:rPr lang="sr-Latn-RS" sz="3600" dirty="0" smtClean="0">
                <a:latin typeface="Calibri" panose="020F0502020204030204" pitchFamily="34" charset="0"/>
              </a:rPr>
              <a:t> a </a:t>
            </a:r>
            <a:r>
              <a:rPr lang="sr-Latn-RS" sz="3600" dirty="0" err="1" smtClean="0">
                <a:latin typeface="Calibri" panose="020F0502020204030204" pitchFamily="34" charset="0"/>
              </a:rPr>
              <a:t>nurse</a:t>
            </a:r>
            <a:r>
              <a:rPr lang="sr-Latn-RS" sz="3600" dirty="0" smtClean="0">
                <a:latin typeface="Calibri" panose="020F0502020204030204" pitchFamily="34" charset="0"/>
              </a:rPr>
              <a:t>.</a:t>
            </a:r>
          </a:p>
          <a:p>
            <a:pPr algn="just" eaLnBrk="1" hangingPunct="1">
              <a:buFont typeface="Wingdings" panose="05000000000000000000" pitchFamily="2" charset="2"/>
              <a:buChar char="Ø"/>
            </a:pP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hour</a:t>
            </a:r>
            <a:r>
              <a:rPr lang="sr-Latn-RS" sz="3600" dirty="0" smtClean="0">
                <a:latin typeface="Calibri" panose="020F0502020204030204" pitchFamily="34" charset="0"/>
              </a:rPr>
              <a:t> </a:t>
            </a:r>
            <a:r>
              <a:rPr lang="sr-Latn-RS" sz="3600" dirty="0" err="1" smtClean="0">
                <a:latin typeface="Calibri" panose="020F0502020204030204" pitchFamily="34" charset="0"/>
              </a:rPr>
              <a:t>wages</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medical</a:t>
            </a:r>
            <a:r>
              <a:rPr lang="sr-Latn-RS" sz="3600" dirty="0" smtClean="0">
                <a:latin typeface="Calibri" panose="020F0502020204030204" pitchFamily="34" charset="0"/>
              </a:rPr>
              <a:t> </a:t>
            </a:r>
            <a:r>
              <a:rPr lang="sr-Latn-RS" sz="3600" dirty="0" err="1" smtClean="0">
                <a:latin typeface="Calibri" panose="020F0502020204030204" pitchFamily="34" charset="0"/>
              </a:rPr>
              <a:t>staff</a:t>
            </a:r>
            <a:r>
              <a:rPr lang="sr-Latn-RS" sz="3600" dirty="0" smtClean="0">
                <a:latin typeface="Calibri" panose="020F0502020204030204" pitchFamily="34" charset="0"/>
              </a:rPr>
              <a:t> </a:t>
            </a:r>
            <a:r>
              <a:rPr lang="sr-Latn-RS" sz="3600" dirty="0" err="1" smtClean="0">
                <a:latin typeface="Calibri" panose="020F0502020204030204" pitchFamily="34" charset="0"/>
              </a:rPr>
              <a:t>were</a:t>
            </a:r>
            <a:r>
              <a:rPr lang="sr-Latn-RS" sz="3600" dirty="0" smtClean="0">
                <a:latin typeface="Calibri" panose="020F0502020204030204" pitchFamily="34" charset="0"/>
              </a:rPr>
              <a:t> </a:t>
            </a:r>
            <a:r>
              <a:rPr lang="sr-Latn-RS" sz="3600" dirty="0" err="1" smtClean="0">
                <a:latin typeface="Calibri" panose="020F0502020204030204" pitchFamily="34" charset="0"/>
              </a:rPr>
              <a:t>taken</a:t>
            </a:r>
            <a:r>
              <a:rPr lang="sr-Latn-RS" sz="3600" dirty="0" smtClean="0">
                <a:latin typeface="Calibri" panose="020F0502020204030204" pitchFamily="34" charset="0"/>
              </a:rPr>
              <a:t> from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official</a:t>
            </a:r>
            <a:r>
              <a:rPr lang="sr-Latn-RS" sz="3600" dirty="0" smtClean="0">
                <a:latin typeface="Calibri" panose="020F0502020204030204" pitchFamily="34" charset="0"/>
              </a:rPr>
              <a:t> </a:t>
            </a:r>
            <a:r>
              <a:rPr lang="sr-Latn-RS" sz="3600" dirty="0" err="1" smtClean="0">
                <a:latin typeface="Calibri" panose="020F0502020204030204" pitchFamily="34" charset="0"/>
              </a:rPr>
              <a:t>wage</a:t>
            </a:r>
            <a:r>
              <a:rPr lang="sr-Latn-RS" sz="3600" dirty="0" smtClean="0">
                <a:latin typeface="Calibri" panose="020F0502020204030204" pitchFamily="34" charset="0"/>
              </a:rPr>
              <a:t> </a:t>
            </a:r>
            <a:r>
              <a:rPr lang="sr-Latn-RS" sz="3600" dirty="0" err="1" smtClean="0">
                <a:latin typeface="Calibri" panose="020F0502020204030204" pitchFamily="34" charset="0"/>
              </a:rPr>
              <a:t>reports</a:t>
            </a:r>
            <a:r>
              <a:rPr lang="sr-Latn-RS" sz="3600" dirty="0" smtClean="0">
                <a:latin typeface="Calibri" panose="020F0502020204030204" pitchFamily="34" charset="0"/>
              </a:rPr>
              <a:t> (€21.43/h </a:t>
            </a:r>
            <a:r>
              <a:rPr lang="sr-Latn-RS" sz="3600" dirty="0" err="1" smtClean="0">
                <a:latin typeface="Calibri" panose="020F0502020204030204" pitchFamily="34" charset="0"/>
              </a:rPr>
              <a:t>for</a:t>
            </a:r>
            <a:r>
              <a:rPr lang="sr-Latn-RS" sz="3600" dirty="0" smtClean="0">
                <a:latin typeface="Calibri" panose="020F0502020204030204" pitchFamily="34" charset="0"/>
              </a:rPr>
              <a:t> </a:t>
            </a:r>
            <a:r>
              <a:rPr lang="sr-Latn-RS" sz="3600" dirty="0">
                <a:latin typeface="Calibri" panose="020F0502020204030204" pitchFamily="34" charset="0"/>
              </a:rPr>
              <a:t> a </a:t>
            </a:r>
            <a:r>
              <a:rPr lang="sr-Latn-RS" sz="3600" dirty="0" err="1">
                <a:latin typeface="Calibri" panose="020F0502020204030204" pitchFamily="34" charset="0"/>
              </a:rPr>
              <a:t>pharamacist</a:t>
            </a:r>
            <a:r>
              <a:rPr lang="sr-Latn-RS" sz="3600" dirty="0">
                <a:latin typeface="Calibri" panose="020F0502020204030204" pitchFamily="34" charset="0"/>
              </a:rPr>
              <a:t> </a:t>
            </a:r>
            <a:r>
              <a:rPr lang="sr-Latn-RS" sz="3600" dirty="0" err="1" smtClean="0">
                <a:latin typeface="Calibri" panose="020F0502020204030204" pitchFamily="34" charset="0"/>
              </a:rPr>
              <a:t>assistant</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€30.23/h </a:t>
            </a:r>
            <a:r>
              <a:rPr lang="sr-Latn-RS" sz="3600" dirty="0" err="1" smtClean="0">
                <a:latin typeface="Calibri" panose="020F0502020204030204" pitchFamily="34" charset="0"/>
              </a:rPr>
              <a:t>for</a:t>
            </a:r>
            <a:r>
              <a:rPr lang="sr-Latn-RS" sz="3600" dirty="0">
                <a:latin typeface="Calibri" panose="020F0502020204030204" pitchFamily="34" charset="0"/>
              </a:rPr>
              <a:t> a </a:t>
            </a:r>
            <a:r>
              <a:rPr lang="sr-Latn-RS" sz="3600" dirty="0" err="1" smtClean="0">
                <a:latin typeface="Calibri" panose="020F0502020204030204" pitchFamily="34" charset="0"/>
              </a:rPr>
              <a:t>nurse</a:t>
            </a:r>
            <a:r>
              <a:rPr lang="sr-Latn-RS" sz="3600" dirty="0" smtClean="0">
                <a:latin typeface="Calibri" panose="020F0502020204030204" pitchFamily="34" charset="0"/>
              </a:rPr>
              <a:t>)</a:t>
            </a:r>
            <a:endParaRPr lang="en-US" sz="3600" dirty="0">
              <a:latin typeface="Calibri" panose="020F0502020204030204" pitchFamily="34" charset="0"/>
            </a:endParaRPr>
          </a:p>
        </p:txBody>
      </p:sp>
      <p:sp>
        <p:nvSpPr>
          <p:cNvPr id="76" name="Okvir za tekst 75"/>
          <p:cNvSpPr txBox="1"/>
          <p:nvPr/>
        </p:nvSpPr>
        <p:spPr>
          <a:xfrm>
            <a:off x="128587" y="34945776"/>
            <a:ext cx="5382884" cy="707886"/>
          </a:xfrm>
          <a:prstGeom prst="rect">
            <a:avLst/>
          </a:prstGeom>
          <a:noFill/>
        </p:spPr>
        <p:txBody>
          <a:bodyPr wrap="none" rtlCol="0">
            <a:spAutoFit/>
          </a:bodyPr>
          <a:lstStyle/>
          <a:p>
            <a:r>
              <a:rPr lang="sr-Latn-RS" sz="4000" i="1" dirty="0" err="1" smtClean="0">
                <a:latin typeface="Calibri" panose="020F0502020204030204" pitchFamily="34" charset="0"/>
              </a:rPr>
              <a:t>Daycare</a:t>
            </a:r>
            <a:r>
              <a:rPr lang="sr-Latn-RS" sz="4000" i="1" dirty="0" smtClean="0">
                <a:latin typeface="Calibri" panose="020F0502020204030204" pitchFamily="34" charset="0"/>
              </a:rPr>
              <a:t> </a:t>
            </a:r>
            <a:r>
              <a:rPr lang="sr-Latn-RS" sz="4000" i="1" dirty="0" err="1" smtClean="0">
                <a:latin typeface="Calibri" panose="020F0502020204030204" pitchFamily="34" charset="0"/>
              </a:rPr>
              <a:t>treatment</a:t>
            </a:r>
            <a:r>
              <a:rPr lang="sr-Latn-RS" sz="4000" i="1" dirty="0" smtClean="0">
                <a:latin typeface="Calibri" panose="020F0502020204030204" pitchFamily="34" charset="0"/>
              </a:rPr>
              <a:t> </a:t>
            </a:r>
            <a:r>
              <a:rPr lang="sr-Latn-RS" sz="4000" i="1" dirty="0" err="1" smtClean="0">
                <a:latin typeface="Calibri" panose="020F0502020204030204" pitchFamily="34" charset="0"/>
              </a:rPr>
              <a:t>costs</a:t>
            </a:r>
            <a:endParaRPr lang="sr-Latn-RS" sz="4000" i="1" dirty="0">
              <a:latin typeface="Calibri" panose="020F0502020204030204" pitchFamily="34" charset="0"/>
            </a:endParaRPr>
          </a:p>
        </p:txBody>
      </p:sp>
      <p:sp>
        <p:nvSpPr>
          <p:cNvPr id="19" name="Okvir za tekst 18"/>
          <p:cNvSpPr txBox="1"/>
          <p:nvPr/>
        </p:nvSpPr>
        <p:spPr>
          <a:xfrm>
            <a:off x="106814" y="35604549"/>
            <a:ext cx="14499773" cy="4524315"/>
          </a:xfrm>
          <a:prstGeom prst="rect">
            <a:avLst/>
          </a:prstGeom>
          <a:noFill/>
        </p:spPr>
        <p:txBody>
          <a:bodyPr wrap="square" rtlCol="0">
            <a:spAutoFit/>
          </a:bodyPr>
          <a:lstStyle/>
          <a:p>
            <a:pPr marL="571500" indent="-571500" algn="just" eaLnBrk="1" hangingPunct="1">
              <a:buFont typeface="Wingdings" panose="05000000000000000000" pitchFamily="2" charset="2"/>
              <a:buChar char="Ø"/>
            </a:pPr>
            <a:r>
              <a:rPr lang="sr-Latn-RS" sz="3600" dirty="0">
                <a:latin typeface="Calibri" panose="020F0502020204030204" pitchFamily="34" charset="0"/>
              </a:rPr>
              <a:t>S</a:t>
            </a:r>
            <a:r>
              <a:rPr lang="en-US" sz="3600" dirty="0" err="1">
                <a:latin typeface="Calibri" panose="020F0502020204030204" pitchFamily="34" charset="0"/>
              </a:rPr>
              <a:t>tandard</a:t>
            </a:r>
            <a:r>
              <a:rPr lang="en-US" sz="3600" dirty="0">
                <a:latin typeface="Calibri" panose="020F0502020204030204" pitchFamily="34" charset="0"/>
              </a:rPr>
              <a:t> daycare treatment </a:t>
            </a:r>
            <a:r>
              <a:rPr lang="en-US" sz="3600" dirty="0" smtClean="0">
                <a:latin typeface="Calibri" panose="020F0502020204030204" pitchFamily="34" charset="0"/>
              </a:rPr>
              <a:t>cost </a:t>
            </a:r>
            <a:r>
              <a:rPr lang="sr-Latn-RS" sz="3600" dirty="0" err="1">
                <a:latin typeface="Calibri" panose="020F0502020204030204" pitchFamily="34" charset="0"/>
              </a:rPr>
              <a:t>concerned</a:t>
            </a:r>
            <a:r>
              <a:rPr lang="sr-Latn-RS" sz="3600" dirty="0">
                <a:latin typeface="Calibri" panose="020F0502020204030204" pitchFamily="34" charset="0"/>
              </a:rPr>
              <a:t> </a:t>
            </a:r>
            <a:r>
              <a:rPr lang="sr-Latn-RS" sz="3600" dirty="0" err="1">
                <a:latin typeface="Calibri" panose="020F0502020204030204" pitchFamily="34" charset="0"/>
              </a:rPr>
              <a:t>costs</a:t>
            </a:r>
            <a:r>
              <a:rPr lang="sr-Latn-RS" sz="3600" dirty="0">
                <a:latin typeface="Calibri" panose="020F0502020204030204" pitchFamily="34" charset="0"/>
              </a:rPr>
              <a:t> </a:t>
            </a:r>
            <a:r>
              <a:rPr lang="sr-Latn-RS" sz="3600" dirty="0" err="1">
                <a:latin typeface="Calibri" panose="020F0502020204030204" pitchFamily="34" charset="0"/>
              </a:rPr>
              <a:t>of</a:t>
            </a:r>
            <a:r>
              <a:rPr lang="sr-Latn-RS" sz="3600" dirty="0">
                <a:latin typeface="Calibri" panose="020F0502020204030204" pitchFamily="34" charset="0"/>
              </a:rPr>
              <a:t> </a:t>
            </a:r>
            <a:r>
              <a:rPr lang="sr-Latn-RS" sz="3600" dirty="0" err="1">
                <a:latin typeface="Calibri" panose="020F0502020204030204" pitchFamily="34" charset="0"/>
              </a:rPr>
              <a:t>facilities</a:t>
            </a:r>
            <a:r>
              <a:rPr lang="sr-Latn-RS" sz="3600" dirty="0">
                <a:latin typeface="Calibri" panose="020F0502020204030204" pitchFamily="34" charset="0"/>
              </a:rPr>
              <a:t> </a:t>
            </a:r>
            <a:r>
              <a:rPr lang="sr-Latn-RS" sz="3600" dirty="0" err="1">
                <a:latin typeface="Calibri" panose="020F0502020204030204" pitchFamily="34" charset="0"/>
              </a:rPr>
              <a:t>and</a:t>
            </a:r>
            <a:r>
              <a:rPr lang="sr-Latn-RS" sz="3600" dirty="0">
                <a:latin typeface="Calibri" panose="020F0502020204030204" pitchFamily="34" charset="0"/>
              </a:rPr>
              <a:t> </a:t>
            </a:r>
            <a:r>
              <a:rPr lang="sr-Latn-RS" sz="3600" dirty="0" err="1">
                <a:latin typeface="Calibri" panose="020F0502020204030204" pitchFamily="34" charset="0"/>
              </a:rPr>
              <a:t>capital</a:t>
            </a:r>
            <a:r>
              <a:rPr lang="sr-Latn-RS" sz="3600" dirty="0">
                <a:latin typeface="Calibri" panose="020F0502020204030204" pitchFamily="34" charset="0"/>
              </a:rPr>
              <a:t> </a:t>
            </a:r>
            <a:r>
              <a:rPr lang="sr-Latn-RS" sz="3600" dirty="0" err="1">
                <a:latin typeface="Calibri" panose="020F0502020204030204" pitchFamily="34" charset="0"/>
              </a:rPr>
              <a:t>investment</a:t>
            </a:r>
            <a:r>
              <a:rPr lang="sr-Latn-RS" sz="3600" dirty="0">
                <a:latin typeface="Calibri" panose="020F0502020204030204" pitchFamily="34" charset="0"/>
              </a:rPr>
              <a:t> </a:t>
            </a:r>
            <a:r>
              <a:rPr lang="sr-Latn-RS" sz="3600" dirty="0" err="1">
                <a:latin typeface="Calibri" panose="020F0502020204030204" pitchFamily="34" charset="0"/>
              </a:rPr>
              <a:t>and</a:t>
            </a:r>
            <a:r>
              <a:rPr lang="sr-Latn-RS" sz="3600" dirty="0">
                <a:latin typeface="Calibri" panose="020F0502020204030204" pitchFamily="34" charset="0"/>
              </a:rPr>
              <a:t> </a:t>
            </a:r>
            <a:r>
              <a:rPr lang="sr-Latn-RS" sz="3600" dirty="0" err="1">
                <a:latin typeface="Calibri" panose="020F0502020204030204" pitchFamily="34" charset="0"/>
              </a:rPr>
              <a:t>was</a:t>
            </a:r>
            <a:r>
              <a:rPr lang="sr-Latn-RS" sz="3600" dirty="0">
                <a:latin typeface="Calibri" panose="020F0502020204030204" pitchFamily="34" charset="0"/>
              </a:rPr>
              <a:t> </a:t>
            </a:r>
            <a:r>
              <a:rPr lang="sr-Latn-RS" sz="3600" dirty="0" err="1">
                <a:latin typeface="Calibri" panose="020F0502020204030204" pitchFamily="34" charset="0"/>
              </a:rPr>
              <a:t>cited</a:t>
            </a:r>
            <a:r>
              <a:rPr lang="sr-Latn-RS" sz="3600" dirty="0">
                <a:latin typeface="Calibri" panose="020F0502020204030204" pitchFamily="34" charset="0"/>
              </a:rPr>
              <a:t> from a </a:t>
            </a:r>
            <a:r>
              <a:rPr lang="sr-Latn-RS" sz="3600" dirty="0" err="1">
                <a:latin typeface="Calibri" panose="020F0502020204030204" pitchFamily="34" charset="0"/>
              </a:rPr>
              <a:t>recent</a:t>
            </a:r>
            <a:r>
              <a:rPr lang="sr-Latn-RS" sz="3600" dirty="0">
                <a:latin typeface="Calibri" panose="020F0502020204030204" pitchFamily="34" charset="0"/>
              </a:rPr>
              <a:t> </a:t>
            </a:r>
            <a:r>
              <a:rPr lang="sr-Latn-RS" sz="3600" dirty="0" err="1">
                <a:latin typeface="Calibri" panose="020F0502020204030204" pitchFamily="34" charset="0"/>
              </a:rPr>
              <a:t>Dutch</a:t>
            </a:r>
            <a:r>
              <a:rPr lang="sr-Latn-RS" sz="3600" dirty="0">
                <a:latin typeface="Calibri" panose="020F0502020204030204" pitchFamily="34" charset="0"/>
              </a:rPr>
              <a:t> </a:t>
            </a:r>
            <a:r>
              <a:rPr lang="sr-Latn-RS" sz="3600" dirty="0" err="1">
                <a:latin typeface="Calibri" panose="020F0502020204030204" pitchFamily="34" charset="0"/>
              </a:rPr>
              <a:t>report</a:t>
            </a:r>
            <a:r>
              <a:rPr lang="sr-Latn-RS" sz="3600" dirty="0">
                <a:latin typeface="Calibri" panose="020F0502020204030204" pitchFamily="34" charset="0"/>
              </a:rPr>
              <a:t> on </a:t>
            </a:r>
            <a:r>
              <a:rPr lang="sr-Latn-RS" sz="3600" dirty="0" err="1">
                <a:latin typeface="Calibri" panose="020F0502020204030204" pitchFamily="34" charset="0"/>
              </a:rPr>
              <a:t>costs</a:t>
            </a:r>
            <a:r>
              <a:rPr lang="sr-Latn-RS" sz="3600" dirty="0">
                <a:latin typeface="Calibri" panose="020F0502020204030204" pitchFamily="34" charset="0"/>
              </a:rPr>
              <a:t> </a:t>
            </a:r>
            <a:r>
              <a:rPr lang="sr-Latn-RS" sz="3600" dirty="0" err="1">
                <a:latin typeface="Calibri" panose="020F0502020204030204" pitchFamily="34" charset="0"/>
              </a:rPr>
              <a:t>of</a:t>
            </a:r>
            <a:r>
              <a:rPr lang="sr-Latn-RS" sz="3600" dirty="0">
                <a:latin typeface="Calibri" panose="020F0502020204030204" pitchFamily="34" charset="0"/>
              </a:rPr>
              <a:t> </a:t>
            </a:r>
            <a:r>
              <a:rPr lang="sr-Latn-RS" sz="3600" dirty="0" err="1">
                <a:latin typeface="Calibri" panose="020F0502020204030204" pitchFamily="34" charset="0"/>
              </a:rPr>
              <a:t>hospital</a:t>
            </a:r>
            <a:r>
              <a:rPr lang="sr-Latn-RS" sz="3600" dirty="0">
                <a:latin typeface="Calibri" panose="020F0502020204030204" pitchFamily="34" charset="0"/>
              </a:rPr>
              <a:t> </a:t>
            </a:r>
            <a:r>
              <a:rPr lang="sr-Latn-RS" sz="3600" dirty="0" err="1">
                <a:latin typeface="Calibri" panose="020F0502020204030204" pitchFamily="34" charset="0"/>
              </a:rPr>
              <a:t>services</a:t>
            </a:r>
            <a:r>
              <a:rPr lang="sr-Latn-RS" sz="3600" dirty="0">
                <a:latin typeface="Calibri" panose="020F0502020204030204" pitchFamily="34" charset="0"/>
              </a:rPr>
              <a:t> </a:t>
            </a:r>
            <a:r>
              <a:rPr lang="sr-Latn-RS" sz="3600" dirty="0" err="1">
                <a:latin typeface="Calibri" panose="020F0502020204030204" pitchFamily="34" charset="0"/>
              </a:rPr>
              <a:t>amounting</a:t>
            </a:r>
            <a:r>
              <a:rPr lang="sr-Latn-RS" sz="3600" dirty="0">
                <a:latin typeface="Calibri" panose="020F0502020204030204" pitchFamily="34" charset="0"/>
              </a:rPr>
              <a:t> to €175. </a:t>
            </a:r>
            <a:r>
              <a:rPr lang="sr-Latn-RS" sz="3600" dirty="0" err="1">
                <a:latin typeface="Calibri" panose="020F0502020204030204" pitchFamily="34" charset="0"/>
              </a:rPr>
              <a:t>This</a:t>
            </a:r>
            <a:r>
              <a:rPr lang="sr-Latn-RS" sz="3600" dirty="0">
                <a:latin typeface="Calibri" panose="020F0502020204030204" pitchFamily="34" charset="0"/>
              </a:rPr>
              <a:t> </a:t>
            </a:r>
            <a:r>
              <a:rPr lang="sr-Latn-RS" sz="3600" dirty="0" err="1">
                <a:latin typeface="Calibri" panose="020F0502020204030204" pitchFamily="34" charset="0"/>
              </a:rPr>
              <a:t>was</a:t>
            </a:r>
            <a:r>
              <a:rPr lang="sr-Latn-RS" sz="3600" dirty="0">
                <a:latin typeface="Calibri" panose="020F0502020204030204" pitchFamily="34" charset="0"/>
              </a:rPr>
              <a:t> </a:t>
            </a:r>
            <a:r>
              <a:rPr lang="sr-Latn-RS" sz="3600" dirty="0" err="1">
                <a:latin typeface="Calibri" panose="020F0502020204030204" pitchFamily="34" charset="0"/>
              </a:rPr>
              <a:t>divided</a:t>
            </a:r>
            <a:r>
              <a:rPr lang="sr-Latn-RS" sz="3600" dirty="0">
                <a:latin typeface="Calibri" panose="020F0502020204030204" pitchFamily="34" charset="0"/>
              </a:rPr>
              <a:t> </a:t>
            </a:r>
            <a:r>
              <a:rPr lang="sr-Latn-RS" sz="3600" dirty="0" err="1">
                <a:latin typeface="Calibri" panose="020F0502020204030204" pitchFamily="34" charset="0"/>
              </a:rPr>
              <a:t>by</a:t>
            </a:r>
            <a:r>
              <a:rPr lang="sr-Latn-RS" sz="3600" dirty="0">
                <a:latin typeface="Calibri" panose="020F0502020204030204" pitchFamily="34" charset="0"/>
              </a:rPr>
              <a:t> </a:t>
            </a:r>
            <a:r>
              <a:rPr lang="sr-Latn-RS" sz="3600" dirty="0" err="1">
                <a:latin typeface="Calibri" panose="020F0502020204030204" pitchFamily="34" charset="0"/>
              </a:rPr>
              <a:t>the</a:t>
            </a:r>
            <a:r>
              <a:rPr lang="sr-Latn-RS" sz="3600" dirty="0">
                <a:latin typeface="Calibri" panose="020F0502020204030204" pitchFamily="34" charset="0"/>
              </a:rPr>
              <a:t> </a:t>
            </a:r>
            <a:r>
              <a:rPr lang="sr-Latn-RS" sz="3600" dirty="0" err="1">
                <a:latin typeface="Calibri" panose="020F0502020204030204" pitchFamily="34" charset="0"/>
              </a:rPr>
              <a:t>mean</a:t>
            </a:r>
            <a:r>
              <a:rPr lang="sr-Latn-RS" sz="3600" dirty="0">
                <a:latin typeface="Calibri" panose="020F0502020204030204" pitchFamily="34" charset="0"/>
              </a:rPr>
              <a:t> time [min.] </a:t>
            </a:r>
            <a:r>
              <a:rPr lang="sr-Latn-RS" sz="3600" dirty="0" err="1">
                <a:latin typeface="Calibri" panose="020F0502020204030204" pitchFamily="34" charset="0"/>
              </a:rPr>
              <a:t>of</a:t>
            </a:r>
            <a:r>
              <a:rPr lang="sr-Latn-RS" sz="3600" dirty="0">
                <a:latin typeface="Calibri" panose="020F0502020204030204" pitchFamily="34" charset="0"/>
              </a:rPr>
              <a:t> IV </a:t>
            </a:r>
            <a:r>
              <a:rPr lang="sr-Latn-RS" sz="3600" dirty="0" err="1">
                <a:latin typeface="Calibri" panose="020F0502020204030204" pitchFamily="34" charset="0"/>
              </a:rPr>
              <a:t>administration</a:t>
            </a:r>
            <a:r>
              <a:rPr lang="sr-Latn-RS" sz="3600" dirty="0">
                <a:latin typeface="Calibri" panose="020F0502020204030204" pitchFamily="34" charset="0"/>
              </a:rPr>
              <a:t> to </a:t>
            </a:r>
            <a:r>
              <a:rPr lang="sr-Latn-RS" sz="3600" dirty="0" err="1">
                <a:latin typeface="Calibri" panose="020F0502020204030204" pitchFamily="34" charset="0"/>
              </a:rPr>
              <a:t>obtain</a:t>
            </a:r>
            <a:r>
              <a:rPr lang="sr-Latn-RS" sz="3600" dirty="0">
                <a:latin typeface="Calibri" panose="020F0502020204030204" pitchFamily="34" charset="0"/>
              </a:rPr>
              <a:t> </a:t>
            </a:r>
            <a:r>
              <a:rPr lang="sr-Latn-RS" sz="3600" dirty="0" err="1">
                <a:latin typeface="Calibri" panose="020F0502020204030204" pitchFamily="34" charset="0"/>
              </a:rPr>
              <a:t>daycare</a:t>
            </a:r>
            <a:r>
              <a:rPr lang="sr-Latn-RS" sz="3600" dirty="0">
                <a:latin typeface="Calibri" panose="020F0502020204030204" pitchFamily="34" charset="0"/>
              </a:rPr>
              <a:t> </a:t>
            </a:r>
            <a:r>
              <a:rPr lang="sr-Latn-RS" sz="3600" dirty="0" err="1">
                <a:latin typeface="Calibri" panose="020F0502020204030204" pitchFamily="34" charset="0"/>
              </a:rPr>
              <a:t>treament</a:t>
            </a:r>
            <a:r>
              <a:rPr lang="sr-Latn-RS" sz="3600" dirty="0">
                <a:latin typeface="Calibri" panose="020F0502020204030204" pitchFamily="34" charset="0"/>
              </a:rPr>
              <a:t> </a:t>
            </a:r>
            <a:r>
              <a:rPr lang="sr-Latn-RS" sz="3600" dirty="0" err="1">
                <a:latin typeface="Calibri" panose="020F0502020204030204" pitchFamily="34" charset="0"/>
              </a:rPr>
              <a:t>cost</a:t>
            </a:r>
            <a:r>
              <a:rPr lang="sr-Latn-RS" sz="3600" dirty="0">
                <a:latin typeface="Calibri" panose="020F0502020204030204" pitchFamily="34" charset="0"/>
              </a:rPr>
              <a:t> </a:t>
            </a:r>
            <a:r>
              <a:rPr lang="sr-Latn-RS" sz="3600" dirty="0" err="1">
                <a:latin typeface="Calibri" panose="020F0502020204030204" pitchFamily="34" charset="0"/>
              </a:rPr>
              <a:t>per</a:t>
            </a:r>
            <a:r>
              <a:rPr lang="sr-Latn-RS" sz="3600" dirty="0">
                <a:latin typeface="Calibri" panose="020F0502020204030204" pitchFamily="34" charset="0"/>
              </a:rPr>
              <a:t> minute </a:t>
            </a:r>
            <a:r>
              <a:rPr lang="sr-Latn-RS" sz="3600" dirty="0" err="1">
                <a:latin typeface="Calibri" panose="020F0502020204030204" pitchFamily="34" charset="0"/>
              </a:rPr>
              <a:t>for</a:t>
            </a:r>
            <a:r>
              <a:rPr lang="sr-Latn-RS" sz="3600" dirty="0">
                <a:latin typeface="Calibri" panose="020F0502020204030204" pitchFamily="34" charset="0"/>
              </a:rPr>
              <a:t> a </a:t>
            </a:r>
            <a:r>
              <a:rPr lang="sr-Latn-RS" sz="3600" dirty="0" err="1">
                <a:latin typeface="Calibri" panose="020F0502020204030204" pitchFamily="34" charset="0"/>
              </a:rPr>
              <a:t>chemotherapy</a:t>
            </a:r>
            <a:r>
              <a:rPr lang="sr-Latn-RS" sz="3600" dirty="0">
                <a:latin typeface="Calibri" panose="020F0502020204030204" pitchFamily="34" charset="0"/>
              </a:rPr>
              <a:t> </a:t>
            </a:r>
            <a:r>
              <a:rPr lang="sr-Latn-RS" sz="3600" dirty="0" err="1">
                <a:latin typeface="Calibri" panose="020F0502020204030204" pitchFamily="34" charset="0"/>
              </a:rPr>
              <a:t>unit</a:t>
            </a:r>
            <a:r>
              <a:rPr lang="sr-Latn-RS" sz="3600" dirty="0">
                <a:latin typeface="Calibri" panose="020F0502020204030204" pitchFamily="34" charset="0"/>
              </a:rPr>
              <a:t> (CTU</a:t>
            </a:r>
            <a:r>
              <a:rPr lang="sr-Latn-RS" sz="3600" dirty="0" smtClean="0">
                <a:latin typeface="Calibri" panose="020F0502020204030204" pitchFamily="34" charset="0"/>
              </a:rPr>
              <a:t>).</a:t>
            </a:r>
          </a:p>
          <a:p>
            <a:pPr marL="571500" indent="-571500" algn="just">
              <a:buFont typeface="Wingdings" panose="05000000000000000000" pitchFamily="2" charset="2"/>
              <a:buChar char="Ø"/>
            </a:pPr>
            <a:r>
              <a:rPr lang="sr-Latn-RS" sz="3600" dirty="0" err="1">
                <a:latin typeface="Calibri" panose="020F0502020204030204" pitchFamily="34" charset="0"/>
              </a:rPr>
              <a:t>Multiplying</a:t>
            </a:r>
            <a:r>
              <a:rPr lang="sr-Latn-RS" sz="3600" dirty="0">
                <a:latin typeface="Calibri" panose="020F0502020204030204" pitchFamily="34" charset="0"/>
              </a:rPr>
              <a:t> </a:t>
            </a:r>
            <a:r>
              <a:rPr lang="sr-Latn-RS" sz="3600" dirty="0" err="1">
                <a:latin typeface="Calibri" panose="020F0502020204030204" pitchFamily="34" charset="0"/>
              </a:rPr>
              <a:t>mean</a:t>
            </a:r>
            <a:r>
              <a:rPr lang="sr-Latn-RS" sz="3600" dirty="0">
                <a:latin typeface="Calibri" panose="020F0502020204030204" pitchFamily="34" charset="0"/>
              </a:rPr>
              <a:t> time [min.] </a:t>
            </a:r>
            <a:r>
              <a:rPr lang="sr-Latn-RS" sz="3600" dirty="0" err="1" smtClean="0">
                <a:latin typeface="Calibri" panose="020F0502020204030204" pitchFamily="34" charset="0"/>
              </a:rPr>
              <a:t>of</a:t>
            </a:r>
            <a:r>
              <a:rPr lang="sr-Latn-RS" sz="3600" dirty="0" smtClean="0">
                <a:latin typeface="Calibri" panose="020F0502020204030204" pitchFamily="34" charset="0"/>
              </a:rPr>
              <a:t> a SC </a:t>
            </a:r>
            <a:r>
              <a:rPr lang="sr-Latn-RS" sz="3600" dirty="0" err="1">
                <a:latin typeface="Calibri" panose="020F0502020204030204" pitchFamily="34" charset="0"/>
              </a:rPr>
              <a:t>administration</a:t>
            </a:r>
            <a:r>
              <a:rPr lang="sr-Latn-RS" sz="3600" dirty="0">
                <a:latin typeface="Calibri" panose="020F0502020204030204" pitchFamily="34" charset="0"/>
              </a:rPr>
              <a:t> </a:t>
            </a:r>
            <a:r>
              <a:rPr lang="sr-Latn-RS" sz="3600" dirty="0" err="1" smtClean="0">
                <a:latin typeface="Calibri" panose="020F0502020204030204" pitchFamily="34" charset="0"/>
              </a:rPr>
              <a:t>by</a:t>
            </a:r>
            <a:r>
              <a:rPr lang="sr-Latn-RS" sz="3600" dirty="0" smtClean="0">
                <a:latin typeface="Calibri" panose="020F0502020204030204" pitchFamily="34" charset="0"/>
              </a:rPr>
              <a:t>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a:latin typeface="Calibri" panose="020F0502020204030204" pitchFamily="34" charset="0"/>
              </a:rPr>
              <a:t>average</a:t>
            </a:r>
            <a:r>
              <a:rPr lang="sr-Latn-RS" sz="3600" dirty="0">
                <a:latin typeface="Calibri" panose="020F0502020204030204" pitchFamily="34" charset="0"/>
              </a:rPr>
              <a:t> </a:t>
            </a:r>
            <a:r>
              <a:rPr lang="sr-Latn-RS" sz="3600" dirty="0" err="1">
                <a:latin typeface="Calibri" panose="020F0502020204030204" pitchFamily="34" charset="0"/>
              </a:rPr>
              <a:t>cost</a:t>
            </a:r>
            <a:r>
              <a:rPr lang="sr-Latn-RS" sz="3600" dirty="0">
                <a:latin typeface="Calibri" panose="020F0502020204030204" pitchFamily="34" charset="0"/>
              </a:rPr>
              <a:t> </a:t>
            </a:r>
            <a:r>
              <a:rPr lang="sr-Latn-RS" sz="3600" dirty="0" err="1">
                <a:latin typeface="Calibri" panose="020F0502020204030204" pitchFamily="34" charset="0"/>
              </a:rPr>
              <a:t>of</a:t>
            </a:r>
            <a:r>
              <a:rPr lang="sr-Latn-RS" sz="3600" dirty="0">
                <a:latin typeface="Calibri" panose="020F0502020204030204" pitchFamily="34" charset="0"/>
              </a:rPr>
              <a:t> CTU minute </a:t>
            </a:r>
            <a:r>
              <a:rPr lang="sr-Latn-RS" sz="3600" dirty="0" err="1">
                <a:latin typeface="Calibri" panose="020F0502020204030204" pitchFamily="34" charset="0"/>
              </a:rPr>
              <a:t>we</a:t>
            </a:r>
            <a:r>
              <a:rPr lang="sr-Latn-RS" sz="3600" dirty="0">
                <a:latin typeface="Calibri" panose="020F0502020204030204" pitchFamily="34" charset="0"/>
              </a:rPr>
              <a:t> </a:t>
            </a:r>
            <a:r>
              <a:rPr lang="sr-Latn-RS" sz="3600" dirty="0" err="1">
                <a:latin typeface="Calibri" panose="020F0502020204030204" pitchFamily="34" charset="0"/>
              </a:rPr>
              <a:t>calculated</a:t>
            </a:r>
            <a:r>
              <a:rPr lang="sr-Latn-RS" sz="3600" dirty="0">
                <a:latin typeface="Calibri" panose="020F0502020204030204" pitchFamily="34" charset="0"/>
              </a:rPr>
              <a:t> </a:t>
            </a:r>
            <a:r>
              <a:rPr lang="sr-Latn-RS" sz="3600" dirty="0" err="1">
                <a:latin typeface="Calibri" panose="020F0502020204030204" pitchFamily="34" charset="0"/>
              </a:rPr>
              <a:t>daycare</a:t>
            </a:r>
            <a:r>
              <a:rPr lang="sr-Latn-RS" sz="3600" dirty="0">
                <a:latin typeface="Calibri" panose="020F0502020204030204" pitchFamily="34" charset="0"/>
              </a:rPr>
              <a:t> </a:t>
            </a:r>
            <a:r>
              <a:rPr lang="sr-Latn-RS" sz="3600" dirty="0" err="1">
                <a:latin typeface="Calibri" panose="020F0502020204030204" pitchFamily="34" charset="0"/>
              </a:rPr>
              <a:t>treatment</a:t>
            </a:r>
            <a:r>
              <a:rPr lang="sr-Latn-RS" sz="3600" dirty="0">
                <a:latin typeface="Calibri" panose="020F0502020204030204" pitchFamily="34" charset="0"/>
              </a:rPr>
              <a:t> </a:t>
            </a:r>
            <a:r>
              <a:rPr lang="sr-Latn-RS" sz="3600" dirty="0" err="1">
                <a:latin typeface="Calibri" panose="020F0502020204030204" pitchFamily="34" charset="0"/>
              </a:rPr>
              <a:t>cost</a:t>
            </a:r>
            <a:r>
              <a:rPr lang="sr-Latn-RS" sz="3600" dirty="0">
                <a:latin typeface="Calibri" panose="020F0502020204030204" pitchFamily="34" charset="0"/>
              </a:rPr>
              <a:t> </a:t>
            </a:r>
            <a:r>
              <a:rPr lang="sr-Latn-RS" sz="3600" dirty="0" err="1">
                <a:latin typeface="Calibri" panose="020F0502020204030204" pitchFamily="34" charset="0"/>
              </a:rPr>
              <a:t>for</a:t>
            </a:r>
            <a:r>
              <a:rPr lang="sr-Latn-RS" sz="3600" dirty="0">
                <a:latin typeface="Calibri" panose="020F0502020204030204" pitchFamily="34" charset="0"/>
              </a:rPr>
              <a:t> SC </a:t>
            </a:r>
            <a:r>
              <a:rPr lang="sr-Latn-RS" sz="3600" dirty="0" err="1">
                <a:latin typeface="Calibri" panose="020F0502020204030204" pitchFamily="34" charset="0"/>
              </a:rPr>
              <a:t>rituximab</a:t>
            </a:r>
            <a:r>
              <a:rPr lang="sr-Latn-RS" sz="3600" dirty="0">
                <a:latin typeface="Calibri" panose="020F0502020204030204" pitchFamily="34" charset="0"/>
              </a:rPr>
              <a:t>.</a:t>
            </a:r>
            <a:endParaRPr lang="en-US" sz="3600" dirty="0">
              <a:latin typeface="Calibri" panose="020F0502020204030204" pitchFamily="34" charset="0"/>
            </a:endParaRPr>
          </a:p>
          <a:p>
            <a:pPr marL="571500" indent="-571500" algn="just" eaLnBrk="1" hangingPunct="1">
              <a:buFont typeface="Wingdings" panose="05000000000000000000" pitchFamily="2" charset="2"/>
              <a:buChar char="Ø"/>
            </a:pPr>
            <a:endParaRPr lang="sr-Latn-RS" sz="3600" dirty="0">
              <a:latin typeface="Calibri" panose="020F0502020204030204" pitchFamily="34" charset="0"/>
            </a:endParaRPr>
          </a:p>
        </p:txBody>
      </p:sp>
      <p:sp>
        <p:nvSpPr>
          <p:cNvPr id="78" name="Okvir za tekst 77"/>
          <p:cNvSpPr txBox="1"/>
          <p:nvPr/>
        </p:nvSpPr>
        <p:spPr>
          <a:xfrm>
            <a:off x="14920685" y="8656776"/>
            <a:ext cx="3128292" cy="707886"/>
          </a:xfrm>
          <a:prstGeom prst="rect">
            <a:avLst/>
          </a:prstGeom>
          <a:noFill/>
        </p:spPr>
        <p:txBody>
          <a:bodyPr wrap="none" rtlCol="0">
            <a:spAutoFit/>
          </a:bodyPr>
          <a:lstStyle/>
          <a:p>
            <a:r>
              <a:rPr lang="sr-Latn-RS" sz="4000" i="1" dirty="0" err="1" smtClean="0">
                <a:latin typeface="Calibri" panose="020F0502020204030204" pitchFamily="34" charset="0"/>
              </a:rPr>
              <a:t>Material</a:t>
            </a:r>
            <a:r>
              <a:rPr lang="sr-Latn-RS" sz="4000" i="1" dirty="0" smtClean="0">
                <a:latin typeface="Calibri" panose="020F0502020204030204" pitchFamily="34" charset="0"/>
              </a:rPr>
              <a:t> </a:t>
            </a:r>
            <a:r>
              <a:rPr lang="sr-Latn-RS" sz="4000" i="1" dirty="0" err="1" smtClean="0">
                <a:latin typeface="Calibri" panose="020F0502020204030204" pitchFamily="34" charset="0"/>
              </a:rPr>
              <a:t>costs</a:t>
            </a:r>
            <a:endParaRPr lang="sr-Latn-RS" sz="4000" i="1" dirty="0">
              <a:latin typeface="Calibri" panose="020F0502020204030204" pitchFamily="34" charset="0"/>
            </a:endParaRPr>
          </a:p>
        </p:txBody>
      </p:sp>
      <p:sp>
        <p:nvSpPr>
          <p:cNvPr id="79" name="TextBox 13"/>
          <p:cNvSpPr txBox="1">
            <a:spLocks noChangeArrowheads="1"/>
          </p:cNvSpPr>
          <p:nvPr/>
        </p:nvSpPr>
        <p:spPr bwMode="auto">
          <a:xfrm>
            <a:off x="14911388" y="9288462"/>
            <a:ext cx="1516379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900">
                <a:solidFill>
                  <a:schemeClr val="tx1"/>
                </a:solidFill>
                <a:latin typeface="Arial" charset="0"/>
              </a:defRPr>
            </a:lvl1pPr>
            <a:lvl2pPr marL="742950" indent="-285750" eaLnBrk="0" hangingPunct="0">
              <a:defRPr sz="2900">
                <a:solidFill>
                  <a:schemeClr val="tx1"/>
                </a:solidFill>
                <a:latin typeface="Arial" charset="0"/>
              </a:defRPr>
            </a:lvl2pPr>
            <a:lvl3pPr marL="1143000" indent="-228600" eaLnBrk="0" hangingPunct="0">
              <a:defRPr sz="2900">
                <a:solidFill>
                  <a:schemeClr val="tx1"/>
                </a:solidFill>
                <a:latin typeface="Arial" charset="0"/>
              </a:defRPr>
            </a:lvl3pPr>
            <a:lvl4pPr marL="1600200" indent="-228600" eaLnBrk="0" hangingPunct="0">
              <a:defRPr sz="2900">
                <a:solidFill>
                  <a:schemeClr val="tx1"/>
                </a:solidFill>
                <a:latin typeface="Arial" charset="0"/>
              </a:defRPr>
            </a:lvl4pPr>
            <a:lvl5pPr marL="2057400" indent="-228600" eaLnBrk="0" hangingPunct="0">
              <a:defRPr sz="2900">
                <a:solidFill>
                  <a:schemeClr val="tx1"/>
                </a:solidFill>
                <a:latin typeface="Arial" charset="0"/>
              </a:defRPr>
            </a:lvl5pPr>
            <a:lvl6pPr marL="2514600" indent="-228600" eaLnBrk="0" fontAlgn="base" hangingPunct="0">
              <a:spcBef>
                <a:spcPct val="0"/>
              </a:spcBef>
              <a:spcAft>
                <a:spcPct val="0"/>
              </a:spcAft>
              <a:defRPr sz="2900">
                <a:solidFill>
                  <a:schemeClr val="tx1"/>
                </a:solidFill>
                <a:latin typeface="Arial" charset="0"/>
              </a:defRPr>
            </a:lvl6pPr>
            <a:lvl7pPr marL="2971800" indent="-228600" eaLnBrk="0" fontAlgn="base" hangingPunct="0">
              <a:spcBef>
                <a:spcPct val="0"/>
              </a:spcBef>
              <a:spcAft>
                <a:spcPct val="0"/>
              </a:spcAft>
              <a:defRPr sz="2900">
                <a:solidFill>
                  <a:schemeClr val="tx1"/>
                </a:solidFill>
                <a:latin typeface="Arial" charset="0"/>
              </a:defRPr>
            </a:lvl7pPr>
            <a:lvl8pPr marL="3429000" indent="-228600" eaLnBrk="0" fontAlgn="base" hangingPunct="0">
              <a:spcBef>
                <a:spcPct val="0"/>
              </a:spcBef>
              <a:spcAft>
                <a:spcPct val="0"/>
              </a:spcAft>
              <a:defRPr sz="2900">
                <a:solidFill>
                  <a:schemeClr val="tx1"/>
                </a:solidFill>
                <a:latin typeface="Arial" charset="0"/>
              </a:defRPr>
            </a:lvl8pPr>
            <a:lvl9pPr marL="3886200" indent="-228600" eaLnBrk="0" fontAlgn="base" hangingPunct="0">
              <a:spcBef>
                <a:spcPct val="0"/>
              </a:spcBef>
              <a:spcAft>
                <a:spcPct val="0"/>
              </a:spcAft>
              <a:defRPr sz="2900">
                <a:solidFill>
                  <a:schemeClr val="tx1"/>
                </a:solidFill>
                <a:latin typeface="Arial" charset="0"/>
              </a:defRPr>
            </a:lvl9pPr>
          </a:lstStyle>
          <a:p>
            <a:pPr algn="just" eaLnBrk="1" hangingPunct="1">
              <a:buFont typeface="Wingdings" panose="05000000000000000000" pitchFamily="2" charset="2"/>
              <a:buChar char="Ø"/>
            </a:pPr>
            <a:r>
              <a:rPr lang="sr-Latn-RS" sz="3600" dirty="0" err="1" smtClean="0">
                <a:latin typeface="Calibri" panose="020F0502020204030204" pitchFamily="34" charset="0"/>
              </a:rPr>
              <a:t>Material</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related</a:t>
            </a:r>
            <a:r>
              <a:rPr lang="sr-Latn-RS" sz="3600" dirty="0" smtClean="0">
                <a:latin typeface="Calibri" panose="020F0502020204030204" pitchFamily="34" charset="0"/>
              </a:rPr>
              <a:t> to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use</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a:t>
            </a:r>
            <a:r>
              <a:rPr lang="sr-Latn-RS" sz="3600" dirty="0" err="1" smtClean="0">
                <a:latin typeface="Calibri" panose="020F0502020204030204" pitchFamily="34" charset="0"/>
              </a:rPr>
              <a:t>disposable</a:t>
            </a:r>
            <a:r>
              <a:rPr lang="sr-Latn-RS" sz="3600" dirty="0" smtClean="0">
                <a:latin typeface="Calibri" panose="020F0502020204030204" pitchFamily="34" charset="0"/>
              </a:rPr>
              <a:t> </a:t>
            </a:r>
            <a:r>
              <a:rPr lang="sr-Latn-RS" sz="3600" dirty="0" err="1" smtClean="0">
                <a:latin typeface="Calibri" panose="020F0502020204030204" pitchFamily="34" charset="0"/>
              </a:rPr>
              <a:t>materials</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IV </a:t>
            </a:r>
            <a:r>
              <a:rPr lang="sr-Latn-RS" sz="3600" dirty="0" err="1" smtClean="0">
                <a:latin typeface="Calibri" panose="020F0502020204030204" pitchFamily="34" charset="0"/>
              </a:rPr>
              <a:t>and</a:t>
            </a:r>
            <a:r>
              <a:rPr lang="sr-Latn-RS" sz="3600" dirty="0" smtClean="0">
                <a:latin typeface="Calibri" panose="020F0502020204030204" pitchFamily="34" charset="0"/>
              </a:rPr>
              <a:t> SC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that</a:t>
            </a:r>
            <a:r>
              <a:rPr lang="sr-Latn-RS" sz="3600" dirty="0" smtClean="0">
                <a:latin typeface="Calibri" panose="020F0502020204030204" pitchFamily="34" charset="0"/>
              </a:rPr>
              <a:t>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not</a:t>
            </a:r>
            <a:r>
              <a:rPr lang="sr-Latn-RS" sz="3600" dirty="0" smtClean="0">
                <a:latin typeface="Calibri" panose="020F0502020204030204" pitchFamily="34" charset="0"/>
              </a:rPr>
              <a:t> </a:t>
            </a:r>
            <a:r>
              <a:rPr lang="sr-Latn-RS" sz="3600" dirty="0" err="1" smtClean="0">
                <a:latin typeface="Calibri" panose="020F0502020204030204" pitchFamily="34" charset="0"/>
              </a:rPr>
              <a:t>included</a:t>
            </a:r>
            <a:r>
              <a:rPr lang="sr-Latn-RS" sz="3600" dirty="0" smtClean="0">
                <a:latin typeface="Calibri" panose="020F0502020204030204" pitchFamily="34" charset="0"/>
              </a:rPr>
              <a:t> in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daycare</a:t>
            </a:r>
            <a:r>
              <a:rPr lang="sr-Latn-RS" sz="3600" dirty="0" smtClean="0">
                <a:latin typeface="Calibri" panose="020F0502020204030204" pitchFamily="34" charset="0"/>
              </a:rPr>
              <a:t>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treatment</a:t>
            </a:r>
            <a:r>
              <a:rPr lang="sr-Latn-RS" sz="3600" dirty="0" smtClean="0">
                <a:latin typeface="Calibri" panose="020F0502020204030204" pitchFamily="34" charset="0"/>
              </a:rPr>
              <a:t> (</a:t>
            </a:r>
            <a:r>
              <a:rPr lang="sr-Latn-RS" sz="3600" dirty="0" err="1" smtClean="0">
                <a:latin typeface="Calibri" panose="020F0502020204030204" pitchFamily="34" charset="0"/>
              </a:rPr>
              <a:t>syringes</a:t>
            </a:r>
            <a:r>
              <a:rPr lang="sr-Latn-RS" sz="3600" dirty="0" smtClean="0">
                <a:latin typeface="Calibri" panose="020F0502020204030204" pitchFamily="34" charset="0"/>
              </a:rPr>
              <a:t>, </a:t>
            </a:r>
            <a:r>
              <a:rPr lang="sr-Latn-RS" sz="3600" dirty="0" err="1" smtClean="0">
                <a:latin typeface="Calibri" panose="020F0502020204030204" pitchFamily="34" charset="0"/>
              </a:rPr>
              <a:t>clamps</a:t>
            </a:r>
            <a:r>
              <a:rPr lang="sr-Latn-RS" sz="3600" dirty="0" smtClean="0">
                <a:latin typeface="Calibri" panose="020F0502020204030204" pitchFamily="34" charset="0"/>
              </a:rPr>
              <a:t>, </a:t>
            </a:r>
            <a:r>
              <a:rPr lang="sr-Latn-RS" sz="3600" dirty="0" err="1" smtClean="0">
                <a:latin typeface="Calibri" panose="020F0502020204030204" pitchFamily="34" charset="0"/>
              </a:rPr>
              <a:t>needles</a:t>
            </a:r>
            <a:r>
              <a:rPr lang="sr-Latn-RS" sz="3600" dirty="0" smtClean="0">
                <a:latin typeface="Calibri" panose="020F0502020204030204" pitchFamily="34" charset="0"/>
              </a:rPr>
              <a:t>, </a:t>
            </a:r>
            <a:r>
              <a:rPr lang="sr-Latn-RS" sz="3600" dirty="0" err="1" smtClean="0">
                <a:latin typeface="Calibri" panose="020F0502020204030204" pitchFamily="34" charset="0"/>
              </a:rPr>
              <a:t>etc</a:t>
            </a:r>
            <a:r>
              <a:rPr lang="sr-Latn-RS" sz="3600" dirty="0" smtClean="0">
                <a:latin typeface="Calibri" panose="020F0502020204030204" pitchFamily="34" charset="0"/>
              </a:rPr>
              <a:t>.)</a:t>
            </a:r>
            <a:endParaRPr lang="en-US" sz="3600" dirty="0">
              <a:latin typeface="Calibri" panose="020F0502020204030204" pitchFamily="34" charset="0"/>
            </a:endParaRPr>
          </a:p>
        </p:txBody>
      </p:sp>
      <p:sp>
        <p:nvSpPr>
          <p:cNvPr id="81" name="Text Box 2973"/>
          <p:cNvSpPr txBox="1">
            <a:spLocks noChangeArrowheads="1"/>
          </p:cNvSpPr>
          <p:nvPr/>
        </p:nvSpPr>
        <p:spPr bwMode="auto">
          <a:xfrm>
            <a:off x="14911387" y="35259962"/>
            <a:ext cx="15163800" cy="1079500"/>
          </a:xfrm>
          <a:prstGeom prst="rect">
            <a:avLst/>
          </a:prstGeom>
          <a:solidFill>
            <a:srgbClr val="CC0000"/>
          </a:solidFill>
          <a:ln w="9525">
            <a:solidFill>
              <a:srgbClr val="333333"/>
            </a:solidFill>
            <a:miter lim="800000"/>
            <a:headEnd/>
            <a:tailEnd/>
          </a:ln>
        </p:spPr>
        <p:txBody>
          <a:bodyPr lIns="93580" tIns="46790" rIns="93580" bIns="46790"/>
          <a:lstStyle>
            <a:lvl1pPr defTabSz="4081463" eaLnBrk="0" hangingPunct="0">
              <a:defRPr sz="2900">
                <a:solidFill>
                  <a:schemeClr val="tx1"/>
                </a:solidFill>
                <a:latin typeface="Arial" charset="0"/>
              </a:defRPr>
            </a:lvl1pPr>
            <a:lvl2pPr marL="742950" indent="-285750" defTabSz="4081463" eaLnBrk="0" hangingPunct="0">
              <a:defRPr sz="2900">
                <a:solidFill>
                  <a:schemeClr val="tx1"/>
                </a:solidFill>
                <a:latin typeface="Arial" charset="0"/>
              </a:defRPr>
            </a:lvl2pPr>
            <a:lvl3pPr marL="1143000" indent="-228600" defTabSz="4081463" eaLnBrk="0" hangingPunct="0">
              <a:defRPr sz="2900">
                <a:solidFill>
                  <a:schemeClr val="tx1"/>
                </a:solidFill>
                <a:latin typeface="Arial" charset="0"/>
              </a:defRPr>
            </a:lvl3pPr>
            <a:lvl4pPr marL="1600200" indent="-228600" defTabSz="4081463" eaLnBrk="0" hangingPunct="0">
              <a:defRPr sz="2900">
                <a:solidFill>
                  <a:schemeClr val="tx1"/>
                </a:solidFill>
                <a:latin typeface="Arial" charset="0"/>
              </a:defRPr>
            </a:lvl4pPr>
            <a:lvl5pPr marL="2057400" indent="-228600" defTabSz="4081463" eaLnBrk="0" hangingPunct="0">
              <a:defRPr sz="2900">
                <a:solidFill>
                  <a:schemeClr val="tx1"/>
                </a:solidFill>
                <a:latin typeface="Arial" charset="0"/>
              </a:defRPr>
            </a:lvl5pPr>
            <a:lvl6pPr marL="2514600" indent="-228600" defTabSz="4081463" eaLnBrk="0" fontAlgn="base" hangingPunct="0">
              <a:spcBef>
                <a:spcPct val="0"/>
              </a:spcBef>
              <a:spcAft>
                <a:spcPct val="0"/>
              </a:spcAft>
              <a:defRPr sz="2900">
                <a:solidFill>
                  <a:schemeClr val="tx1"/>
                </a:solidFill>
                <a:latin typeface="Arial" charset="0"/>
              </a:defRPr>
            </a:lvl6pPr>
            <a:lvl7pPr marL="2971800" indent="-228600" defTabSz="4081463" eaLnBrk="0" fontAlgn="base" hangingPunct="0">
              <a:spcBef>
                <a:spcPct val="0"/>
              </a:spcBef>
              <a:spcAft>
                <a:spcPct val="0"/>
              </a:spcAft>
              <a:defRPr sz="2900">
                <a:solidFill>
                  <a:schemeClr val="tx1"/>
                </a:solidFill>
                <a:latin typeface="Arial" charset="0"/>
              </a:defRPr>
            </a:lvl7pPr>
            <a:lvl8pPr marL="3429000" indent="-228600" defTabSz="4081463" eaLnBrk="0" fontAlgn="base" hangingPunct="0">
              <a:spcBef>
                <a:spcPct val="0"/>
              </a:spcBef>
              <a:spcAft>
                <a:spcPct val="0"/>
              </a:spcAft>
              <a:defRPr sz="2900">
                <a:solidFill>
                  <a:schemeClr val="tx1"/>
                </a:solidFill>
                <a:latin typeface="Arial" charset="0"/>
              </a:defRPr>
            </a:lvl8pPr>
            <a:lvl9pPr marL="3886200" indent="-228600" defTabSz="4081463" eaLnBrk="0" fontAlgn="base" hangingPunct="0">
              <a:spcBef>
                <a:spcPct val="0"/>
              </a:spcBef>
              <a:spcAft>
                <a:spcPct val="0"/>
              </a:spcAft>
              <a:defRPr sz="2900">
                <a:solidFill>
                  <a:schemeClr val="tx1"/>
                </a:solidFill>
                <a:latin typeface="Arial" charset="0"/>
              </a:defRPr>
            </a:lvl9pPr>
          </a:lstStyle>
          <a:p>
            <a:pPr algn="ctr" eaLnBrk="1" hangingPunct="1">
              <a:spcBef>
                <a:spcPct val="50000"/>
              </a:spcBef>
            </a:pPr>
            <a:r>
              <a:rPr lang="sr-Latn-RS" altLang="zh-CN" sz="6000" b="1" dirty="0" err="1" smtClean="0">
                <a:solidFill>
                  <a:schemeClr val="bg1"/>
                </a:solidFill>
                <a:latin typeface="Calibri" panose="020F0502020204030204" pitchFamily="34" charset="0"/>
                <a:ea typeface="SimSun" pitchFamily="2" charset="-122"/>
              </a:rPr>
              <a:t>Conclusions</a:t>
            </a:r>
            <a:endParaRPr lang="en-US" sz="6000" b="1" dirty="0">
              <a:solidFill>
                <a:schemeClr val="bg1"/>
              </a:solidFill>
              <a:latin typeface="Calibri" panose="020F0502020204030204" pitchFamily="34" charset="0"/>
            </a:endParaRPr>
          </a:p>
        </p:txBody>
      </p:sp>
      <p:graphicFrame>
        <p:nvGraphicFramePr>
          <p:cNvPr id="22" name="Tabela 21"/>
          <p:cNvGraphicFramePr>
            <a:graphicFrameLocks noGrp="1"/>
          </p:cNvGraphicFramePr>
          <p:nvPr>
            <p:extLst>
              <p:ext uri="{D42A27DB-BD31-4B8C-83A1-F6EECF244321}">
                <p14:modId xmlns:p14="http://schemas.microsoft.com/office/powerpoint/2010/main" val="4179678345"/>
              </p:ext>
            </p:extLst>
          </p:nvPr>
        </p:nvGraphicFramePr>
        <p:xfrm>
          <a:off x="19330987" y="31865988"/>
          <a:ext cx="6313488" cy="3178074"/>
        </p:xfrm>
        <a:graphic>
          <a:graphicData uri="http://schemas.openxmlformats.org/drawingml/2006/table">
            <a:tbl>
              <a:tblPr/>
              <a:tblGrid>
                <a:gridCol w="1806409"/>
                <a:gridCol w="1216196"/>
                <a:gridCol w="1216196"/>
                <a:gridCol w="1216196"/>
                <a:gridCol w="858491"/>
              </a:tblGrid>
              <a:tr h="613947">
                <a:tc>
                  <a:txBody>
                    <a:bodyPr/>
                    <a:lstStyle/>
                    <a:p>
                      <a:pPr algn="l" fontAlgn="ctr"/>
                      <a:r>
                        <a:rPr lang="sr-Latn-RS" sz="1200" b="1" i="1" u="none" strike="noStrike" dirty="0" err="1">
                          <a:solidFill>
                            <a:srgbClr val="000000"/>
                          </a:solidFill>
                          <a:effectLst/>
                          <a:latin typeface="Calibri" panose="020F0502020204030204" pitchFamily="34" charset="0"/>
                        </a:rPr>
                        <a:t>Cost</a:t>
                      </a:r>
                      <a:r>
                        <a:rPr lang="sr-Latn-RS" sz="1200" b="1" i="1" u="none" strike="noStrike" dirty="0">
                          <a:solidFill>
                            <a:srgbClr val="000000"/>
                          </a:solidFill>
                          <a:effectLst/>
                          <a:latin typeface="Calibri" panose="020F0502020204030204" pitchFamily="34" charset="0"/>
                        </a:rPr>
                        <a:t> </a:t>
                      </a:r>
                      <a:r>
                        <a:rPr lang="sr-Latn-RS" sz="1200" b="1" i="1" u="none" strike="noStrike" dirty="0" err="1">
                          <a:solidFill>
                            <a:srgbClr val="000000"/>
                          </a:solidFill>
                          <a:effectLst/>
                          <a:latin typeface="Calibri" panose="020F0502020204030204" pitchFamily="34" charset="0"/>
                        </a:rPr>
                        <a:t>item</a:t>
                      </a:r>
                      <a:endParaRPr lang="sr-Latn-RS" sz="1200" b="1" i="1"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1" u="none" strike="noStrike">
                          <a:solidFill>
                            <a:srgbClr val="000000"/>
                          </a:solidFill>
                          <a:effectLst/>
                          <a:latin typeface="Calibri" panose="020F0502020204030204" pitchFamily="34" charset="0"/>
                        </a:rPr>
                        <a:t>Costs for IV rituximab administration</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1" u="none" strike="noStrike">
                          <a:solidFill>
                            <a:srgbClr val="000000"/>
                          </a:solidFill>
                          <a:effectLst/>
                          <a:latin typeface="Calibri" panose="020F0502020204030204" pitchFamily="34" charset="0"/>
                        </a:rPr>
                        <a:t>Costs of SC rituximab administration</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Costs' difference</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dirty="0" smtClean="0">
                          <a:solidFill>
                            <a:srgbClr val="000000"/>
                          </a:solidFill>
                          <a:effectLst/>
                          <a:latin typeface="Calibri" panose="020F0502020204030204" pitchFamily="34" charset="0"/>
                        </a:rPr>
                        <a:t>p-</a:t>
                      </a:r>
                      <a:r>
                        <a:rPr lang="sr-Latn-RS" sz="1200" b="1" i="1" u="none" strike="noStrike" dirty="0" err="1" smtClean="0">
                          <a:solidFill>
                            <a:srgbClr val="000000"/>
                          </a:solidFill>
                          <a:effectLst/>
                          <a:latin typeface="Calibri" panose="020F0502020204030204" pitchFamily="34" charset="0"/>
                        </a:rPr>
                        <a:t>value</a:t>
                      </a:r>
                      <a:endParaRPr lang="sr-Latn-RS" sz="1200" b="1" i="1" u="none" strike="noStrike" dirty="0">
                        <a:solidFill>
                          <a:srgbClr val="000000"/>
                        </a:solidFill>
                        <a:effectLst/>
                        <a:latin typeface="Calibri" panose="020F0502020204030204" pitchFamily="34" charset="0"/>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763">
                <a:tc>
                  <a:txBody>
                    <a:bodyPr/>
                    <a:lstStyle/>
                    <a:p>
                      <a:pPr algn="l" fontAlgn="b"/>
                      <a:r>
                        <a:rPr lang="sr-Latn-RS" sz="1200" b="0" i="0" u="none" strike="noStrike" dirty="0">
                          <a:solidFill>
                            <a:srgbClr val="000000"/>
                          </a:solidFill>
                          <a:effectLst/>
                          <a:latin typeface="Calibri" panose="020F0502020204030204" pitchFamily="34" charset="0"/>
                        </a:rPr>
                        <a:t>Drug </a:t>
                      </a:r>
                      <a:r>
                        <a:rPr lang="sr-Latn-RS" sz="1200" b="0" i="0" u="none" strike="noStrike" dirty="0" err="1">
                          <a:solidFill>
                            <a:srgbClr val="000000"/>
                          </a:solidFill>
                          <a:effectLst/>
                          <a:latin typeface="Calibri" panose="020F0502020204030204" pitchFamily="34" charset="0"/>
                        </a:rPr>
                        <a:t>costs</a:t>
                      </a:r>
                      <a:endParaRPr lang="sr-Latn-RS" sz="12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1907.49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1822.15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85.34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0.0273</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0763">
                <a:tc>
                  <a:txBody>
                    <a:bodyPr/>
                    <a:lstStyle/>
                    <a:p>
                      <a:pPr algn="l" fontAlgn="b"/>
                      <a:r>
                        <a:rPr lang="sr-Latn-RS" sz="1200" b="0" i="0" u="none" strike="noStrike" dirty="0" err="1">
                          <a:solidFill>
                            <a:srgbClr val="000000"/>
                          </a:solidFill>
                          <a:effectLst/>
                          <a:latin typeface="Calibri" panose="020F0502020204030204" pitchFamily="34" charset="0"/>
                        </a:rPr>
                        <a:t>Spillage</a:t>
                      </a:r>
                      <a:r>
                        <a:rPr lang="sr-Latn-RS" sz="1200" b="0" i="0" u="none" strike="noStrike" dirty="0">
                          <a:solidFill>
                            <a:srgbClr val="000000"/>
                          </a:solidFill>
                          <a:effectLst/>
                          <a:latin typeface="Calibri" panose="020F0502020204030204" pitchFamily="34" charset="0"/>
                        </a:rPr>
                        <a:t> </a:t>
                      </a:r>
                      <a:r>
                        <a:rPr lang="sr-Latn-RS" sz="1200" b="0" i="0" u="none" strike="noStrike" dirty="0" err="1">
                          <a:solidFill>
                            <a:srgbClr val="000000"/>
                          </a:solidFill>
                          <a:effectLst/>
                          <a:latin typeface="Calibri" panose="020F0502020204030204" pitchFamily="34" charset="0"/>
                        </a:rPr>
                        <a:t>cost</a:t>
                      </a:r>
                      <a:endParaRPr lang="sr-Latn-RS" sz="12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69.11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0.00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69.11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N/A</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40763">
                <a:tc>
                  <a:txBody>
                    <a:bodyPr/>
                    <a:lstStyle/>
                    <a:p>
                      <a:pPr algn="l" fontAlgn="b"/>
                      <a:r>
                        <a:rPr lang="sr-Latn-RS" sz="1200" b="0" i="0" u="none" strike="noStrike" dirty="0" err="1">
                          <a:solidFill>
                            <a:srgbClr val="000000"/>
                          </a:solidFill>
                          <a:effectLst/>
                          <a:latin typeface="Calibri" panose="020F0502020204030204" pitchFamily="34" charset="0"/>
                        </a:rPr>
                        <a:t>Material</a:t>
                      </a:r>
                      <a:r>
                        <a:rPr lang="sr-Latn-RS" sz="1200" b="0" i="0" u="none" strike="noStrike" dirty="0">
                          <a:solidFill>
                            <a:srgbClr val="000000"/>
                          </a:solidFill>
                          <a:effectLst/>
                          <a:latin typeface="Calibri" panose="020F0502020204030204" pitchFamily="34" charset="0"/>
                        </a:rPr>
                        <a:t> </a:t>
                      </a:r>
                      <a:r>
                        <a:rPr lang="sr-Latn-RS" sz="1200" b="0" i="0" u="none" strike="noStrike" dirty="0" err="1">
                          <a:solidFill>
                            <a:srgbClr val="000000"/>
                          </a:solidFill>
                          <a:effectLst/>
                          <a:latin typeface="Calibri" panose="020F0502020204030204" pitchFamily="34" charset="0"/>
                        </a:rPr>
                        <a:t>costs</a:t>
                      </a:r>
                      <a:endParaRPr lang="sr-Latn-RS" sz="12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5.40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1.38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4.02</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N/A</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40763">
                <a:tc>
                  <a:txBody>
                    <a:bodyPr/>
                    <a:lstStyle/>
                    <a:p>
                      <a:pPr algn="l" fontAlgn="b"/>
                      <a:r>
                        <a:rPr lang="sr-Latn-RS" sz="1200" b="0" i="0" u="none" strike="noStrike">
                          <a:solidFill>
                            <a:srgbClr val="000000"/>
                          </a:solidFill>
                          <a:effectLst/>
                          <a:latin typeface="Calibri" panose="020F0502020204030204" pitchFamily="34" charset="0"/>
                        </a:rPr>
                        <a:t>Labor costs (nurse)</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6.88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8.31</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-1.43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0.0050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97260">
                <a:tc>
                  <a:txBody>
                    <a:bodyPr/>
                    <a:lstStyle/>
                    <a:p>
                      <a:pPr algn="l" fontAlgn="b"/>
                      <a:r>
                        <a:rPr lang="sr-Latn-RS" sz="1200" b="0" i="0" u="none" strike="noStrike">
                          <a:solidFill>
                            <a:srgbClr val="000000"/>
                          </a:solidFill>
                          <a:effectLst/>
                          <a:latin typeface="Calibri" panose="020F0502020204030204" pitchFamily="34" charset="0"/>
                        </a:rPr>
                        <a:t>Labour costs (preparation)</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2.89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2.70</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0.19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0.4119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40763">
                <a:tc>
                  <a:txBody>
                    <a:bodyPr/>
                    <a:lstStyle/>
                    <a:p>
                      <a:pPr algn="l" fontAlgn="b"/>
                      <a:r>
                        <a:rPr lang="sr-Latn-RS" sz="1200" b="0" i="0" u="none" strike="noStrike">
                          <a:solidFill>
                            <a:srgbClr val="000000"/>
                          </a:solidFill>
                          <a:effectLst/>
                          <a:latin typeface="Calibri" panose="020F0502020204030204" pitchFamily="34" charset="0"/>
                        </a:rPr>
                        <a:t>Daycare costs</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175.00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72.61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102.39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&lt;0.0001</a:t>
                      </a:r>
                    </a:p>
                  </a:txBody>
                  <a:tcPr marL="9525" marR="9525" marT="9525"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40763">
                <a:tc>
                  <a:txBody>
                    <a:bodyPr/>
                    <a:lstStyle/>
                    <a:p>
                      <a:pPr algn="l" fontAlgn="b"/>
                      <a:r>
                        <a:rPr lang="sr-Latn-RS" sz="1200" b="1" i="1" u="none" strike="noStrike">
                          <a:solidFill>
                            <a:srgbClr val="000000"/>
                          </a:solidFill>
                          <a:effectLst/>
                          <a:latin typeface="Calibri" panose="020F0502020204030204" pitchFamily="34" charset="0"/>
                        </a:rPr>
                        <a:t>Total costs</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2166.77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1907.15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1" i="1" u="none" strike="noStrike">
                          <a:solidFill>
                            <a:srgbClr val="000000"/>
                          </a:solidFill>
                          <a:effectLst/>
                          <a:latin typeface="Calibri" panose="020F0502020204030204" pitchFamily="34" charset="0"/>
                        </a:rPr>
                        <a:t>259.62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763">
                <a:tc>
                  <a:txBody>
                    <a:bodyPr/>
                    <a:lstStyle/>
                    <a:p>
                      <a:pPr algn="l" fontAlgn="ctr"/>
                      <a:r>
                        <a:rPr lang="en-US" sz="1200" b="1" i="1" u="none" strike="noStrike">
                          <a:solidFill>
                            <a:srgbClr val="000000"/>
                          </a:solidFill>
                          <a:effectLst/>
                          <a:latin typeface="Calibri" panose="020F0502020204030204" pitchFamily="34" charset="0"/>
                        </a:rPr>
                        <a:t>Lower limit of 95% CI </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2125.36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1897.98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226.55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sr-Latn-RS" sz="1200" b="0" i="0" u="none" strike="noStrike">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0763">
                <a:tc>
                  <a:txBody>
                    <a:bodyPr/>
                    <a:lstStyle/>
                    <a:p>
                      <a:pPr algn="l" fontAlgn="ctr"/>
                      <a:r>
                        <a:rPr lang="en-US" sz="1200" b="1" i="1" u="none" strike="noStrike">
                          <a:solidFill>
                            <a:srgbClr val="000000"/>
                          </a:solidFill>
                          <a:effectLst/>
                          <a:latin typeface="Calibri" panose="020F0502020204030204" pitchFamily="34" charset="0"/>
                        </a:rPr>
                        <a:t>Upper limit of 95% CI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2208.18</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1916.33</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292.69</a:t>
                      </a:r>
                    </a:p>
                  </a:txBody>
                  <a:tcPr marL="9525" marR="9525" marT="9525" marB="0" anchor="ctr">
                    <a:lnL>
                      <a:noFill/>
                    </a:lnL>
                    <a:lnR>
                      <a:noFill/>
                    </a:lnR>
                    <a:lnT>
                      <a:noFill/>
                    </a:lnT>
                    <a:lnB>
                      <a:noFill/>
                    </a:lnB>
                  </a:tcPr>
                </a:tc>
                <a:tc>
                  <a:txBody>
                    <a:bodyPr/>
                    <a:lstStyle/>
                    <a:p>
                      <a:pPr algn="ctr" fontAlgn="ctr"/>
                      <a:r>
                        <a:rPr lang="sr-Latn-RS" sz="1200" b="0" i="0" u="none" strike="noStrike">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40763">
                <a:tc>
                  <a:txBody>
                    <a:bodyPr/>
                    <a:lstStyle/>
                    <a:p>
                      <a:pPr algn="l" fontAlgn="ctr"/>
                      <a:r>
                        <a:rPr lang="sr-Latn-RS" sz="1200" b="1" i="1" u="none" strike="noStrike" dirty="0">
                          <a:solidFill>
                            <a:srgbClr val="000000"/>
                          </a:solidFill>
                          <a:effectLst/>
                          <a:latin typeface="Calibri" panose="020F0502020204030204" pitchFamily="34" charset="0"/>
                        </a:rPr>
                        <a:t>Standard </a:t>
                      </a:r>
                      <a:r>
                        <a:rPr lang="sr-Latn-RS" sz="1200" b="1" i="1" u="none" strike="noStrike" dirty="0" err="1">
                          <a:solidFill>
                            <a:srgbClr val="000000"/>
                          </a:solidFill>
                          <a:effectLst/>
                          <a:latin typeface="Calibri" panose="020F0502020204030204" pitchFamily="34" charset="0"/>
                        </a:rPr>
                        <a:t>deviation</a:t>
                      </a:r>
                      <a:endParaRPr lang="sr-Latn-RS" sz="1200" b="1" i="1"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107.7268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18.7208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a:solidFill>
                            <a:srgbClr val="000000"/>
                          </a:solidFill>
                          <a:effectLst/>
                          <a:latin typeface="Calibri" panose="020F0502020204030204" pitchFamily="34" charset="0"/>
                        </a:rPr>
                        <a:t>77.3160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sr-Latn-RS" sz="12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23" name="Okvir za tekst 22"/>
          <p:cNvSpPr txBox="1"/>
          <p:nvPr/>
        </p:nvSpPr>
        <p:spPr>
          <a:xfrm>
            <a:off x="14920685" y="29936936"/>
            <a:ext cx="15154501" cy="1754326"/>
          </a:xfrm>
          <a:prstGeom prst="rect">
            <a:avLst/>
          </a:prstGeom>
          <a:noFill/>
        </p:spPr>
        <p:txBody>
          <a:bodyPr wrap="square" rtlCol="0">
            <a:spAutoFit/>
          </a:bodyPr>
          <a:lstStyle/>
          <a:p>
            <a:pPr marL="571500" indent="-571500" algn="just">
              <a:buFont typeface="Wingdings" panose="05000000000000000000" pitchFamily="2" charset="2"/>
              <a:buChar char="Ø"/>
            </a:pPr>
            <a:r>
              <a:rPr lang="sr-Latn-RS" sz="3600" dirty="0" err="1" smtClean="0">
                <a:latin typeface="Calibri" panose="020F0502020204030204" pitchFamily="34" charset="0"/>
              </a:rPr>
              <a:t>Difference</a:t>
            </a:r>
            <a:r>
              <a:rPr lang="sr-Latn-RS" sz="3600" dirty="0" smtClean="0">
                <a:latin typeface="Calibri" panose="020F0502020204030204" pitchFamily="34" charset="0"/>
              </a:rPr>
              <a:t> in total </a:t>
            </a: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for</a:t>
            </a:r>
            <a:r>
              <a:rPr lang="sr-Latn-RS" sz="3600" dirty="0" smtClean="0">
                <a:latin typeface="Calibri" panose="020F0502020204030204" pitchFamily="34" charset="0"/>
              </a:rPr>
              <a:t> </a:t>
            </a:r>
            <a:r>
              <a:rPr lang="sr-Latn-RS" sz="3600" dirty="0" err="1" smtClean="0">
                <a:latin typeface="Calibri" panose="020F0502020204030204" pitchFamily="34" charset="0"/>
              </a:rPr>
              <a:t>administration</a:t>
            </a:r>
            <a:r>
              <a:rPr lang="sr-Latn-RS" sz="3600" dirty="0" smtClean="0">
                <a:latin typeface="Calibri" panose="020F0502020204030204" pitchFamily="34" charset="0"/>
              </a:rPr>
              <a:t> </a:t>
            </a:r>
            <a:r>
              <a:rPr lang="sr-Latn-RS" sz="3600" dirty="0" err="1" smtClean="0">
                <a:latin typeface="Calibri" panose="020F0502020204030204" pitchFamily="34" charset="0"/>
              </a:rPr>
              <a:t>of</a:t>
            </a:r>
            <a:r>
              <a:rPr lang="sr-Latn-RS" sz="3600" dirty="0" smtClean="0">
                <a:latin typeface="Calibri" panose="020F0502020204030204" pitchFamily="34" charset="0"/>
              </a:rPr>
              <a:t> IV (€2166.77) </a:t>
            </a:r>
            <a:r>
              <a:rPr lang="sr-Latn-RS" sz="3600" dirty="0" err="1" smtClean="0">
                <a:latin typeface="Calibri" panose="020F0502020204030204" pitchFamily="34" charset="0"/>
              </a:rPr>
              <a:t>and</a:t>
            </a:r>
            <a:r>
              <a:rPr lang="sr-Latn-RS" sz="3600" dirty="0" smtClean="0">
                <a:latin typeface="Calibri" panose="020F0502020204030204" pitchFamily="34" charset="0"/>
              </a:rPr>
              <a:t> 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(€1907.15) </a:t>
            </a:r>
            <a:r>
              <a:rPr lang="sr-Latn-RS" sz="3600" dirty="0" err="1" smtClean="0">
                <a:latin typeface="Calibri" panose="020F0502020204030204" pitchFamily="34" charset="0"/>
              </a:rPr>
              <a:t>was</a:t>
            </a:r>
            <a:r>
              <a:rPr lang="sr-Latn-RS" sz="3600" dirty="0" smtClean="0">
                <a:latin typeface="Calibri" panose="020F0502020204030204" pitchFamily="34" charset="0"/>
              </a:rPr>
              <a:t> </a:t>
            </a:r>
            <a:r>
              <a:rPr lang="sr-Latn-RS" sz="3600" dirty="0" err="1" smtClean="0">
                <a:latin typeface="Calibri" panose="020F0502020204030204" pitchFamily="34" charset="0"/>
              </a:rPr>
              <a:t>estimated</a:t>
            </a:r>
            <a:r>
              <a:rPr lang="sr-Latn-RS" sz="3600" dirty="0" smtClean="0">
                <a:latin typeface="Calibri" panose="020F0502020204030204" pitchFamily="34" charset="0"/>
              </a:rPr>
              <a:t> at €259.62 </a:t>
            </a:r>
            <a:r>
              <a:rPr lang="sr-Latn-RS" sz="3600" dirty="0" err="1" smtClean="0">
                <a:latin typeface="Calibri" panose="020F0502020204030204" pitchFamily="34" charset="0"/>
              </a:rPr>
              <a:t>per</a:t>
            </a:r>
            <a:r>
              <a:rPr lang="sr-Latn-RS" sz="3600" dirty="0" smtClean="0">
                <a:latin typeface="Calibri" panose="020F0502020204030204" pitchFamily="34" charset="0"/>
              </a:rPr>
              <a:t> </a:t>
            </a:r>
            <a:r>
              <a:rPr lang="sr-Latn-RS" sz="3600" dirty="0" err="1" smtClean="0">
                <a:latin typeface="Calibri" panose="020F0502020204030204" pitchFamily="34" charset="0"/>
              </a:rPr>
              <a:t>patient</a:t>
            </a:r>
            <a:r>
              <a:rPr lang="sr-Latn-RS" sz="3600" dirty="0" smtClean="0">
                <a:latin typeface="Calibri" panose="020F0502020204030204" pitchFamily="34" charset="0"/>
              </a:rPr>
              <a:t> (95% CI: €226.55-292.69, Table 3).</a:t>
            </a:r>
            <a:endParaRPr lang="sr-Latn-RS" sz="3600" dirty="0">
              <a:latin typeface="Calibri" panose="020F0502020204030204" pitchFamily="34" charset="0"/>
            </a:endParaRPr>
          </a:p>
        </p:txBody>
      </p:sp>
      <p:sp>
        <p:nvSpPr>
          <p:cNvPr id="86" name="Okvir za tekst 85"/>
          <p:cNvSpPr txBox="1"/>
          <p:nvPr/>
        </p:nvSpPr>
        <p:spPr>
          <a:xfrm>
            <a:off x="19711987" y="31459685"/>
            <a:ext cx="5697970" cy="307777"/>
          </a:xfrm>
          <a:prstGeom prst="rect">
            <a:avLst/>
          </a:prstGeom>
          <a:noFill/>
        </p:spPr>
        <p:txBody>
          <a:bodyPr wrap="none" rtlCol="0">
            <a:spAutoFit/>
          </a:bodyPr>
          <a:lstStyle/>
          <a:p>
            <a:r>
              <a:rPr lang="sr-Latn-RS" sz="1400" b="1" dirty="0" smtClean="0">
                <a:latin typeface="Calibri" panose="020F0502020204030204" pitchFamily="34" charset="0"/>
              </a:rPr>
              <a:t>Table 3. Total </a:t>
            </a:r>
            <a:r>
              <a:rPr lang="sr-Latn-RS" sz="1400" b="1" dirty="0" err="1" smtClean="0">
                <a:latin typeface="Calibri" panose="020F0502020204030204" pitchFamily="34" charset="0"/>
              </a:rPr>
              <a:t>costs</a:t>
            </a:r>
            <a:r>
              <a:rPr lang="sr-Latn-RS" sz="1400" b="1" dirty="0" smtClean="0">
                <a:latin typeface="Calibri" panose="020F0502020204030204" pitchFamily="34" charset="0"/>
              </a:rPr>
              <a:t> </a:t>
            </a:r>
            <a:r>
              <a:rPr lang="sr-Latn-RS" sz="1400" b="1" dirty="0" err="1" smtClean="0">
                <a:latin typeface="Calibri" panose="020F0502020204030204" pitchFamily="34" charset="0"/>
              </a:rPr>
              <a:t>difference</a:t>
            </a:r>
            <a:r>
              <a:rPr lang="sr-Latn-RS" sz="1400" b="1" dirty="0" smtClean="0">
                <a:latin typeface="Calibri" panose="020F0502020204030204" pitchFamily="34" charset="0"/>
              </a:rPr>
              <a:t> </a:t>
            </a:r>
            <a:r>
              <a:rPr lang="sr-Latn-RS" sz="1400" b="1" dirty="0" err="1" smtClean="0">
                <a:latin typeface="Calibri" panose="020F0502020204030204" pitchFamily="34" charset="0"/>
              </a:rPr>
              <a:t>between</a:t>
            </a:r>
            <a:r>
              <a:rPr lang="sr-Latn-RS" sz="1400" b="1" dirty="0" smtClean="0">
                <a:latin typeface="Calibri" panose="020F0502020204030204" pitchFamily="34" charset="0"/>
              </a:rPr>
              <a:t> IV </a:t>
            </a:r>
            <a:r>
              <a:rPr lang="sr-Latn-RS" sz="1400" b="1" dirty="0" err="1" smtClean="0">
                <a:latin typeface="Calibri" panose="020F0502020204030204" pitchFamily="34" charset="0"/>
              </a:rPr>
              <a:t>and</a:t>
            </a:r>
            <a:r>
              <a:rPr lang="sr-Latn-RS" sz="1400" b="1" dirty="0" smtClean="0">
                <a:latin typeface="Calibri" panose="020F0502020204030204" pitchFamily="34" charset="0"/>
              </a:rPr>
              <a:t> SC </a:t>
            </a:r>
            <a:r>
              <a:rPr lang="sr-Latn-RS" sz="1400" b="1" dirty="0" err="1" smtClean="0">
                <a:latin typeface="Calibri" panose="020F0502020204030204" pitchFamily="34" charset="0"/>
              </a:rPr>
              <a:t>rituximab</a:t>
            </a:r>
            <a:r>
              <a:rPr lang="sr-Latn-RS" sz="1400" b="1" dirty="0" smtClean="0">
                <a:latin typeface="Calibri" panose="020F0502020204030204" pitchFamily="34" charset="0"/>
              </a:rPr>
              <a:t> </a:t>
            </a:r>
            <a:r>
              <a:rPr lang="sr-Latn-RS" sz="1400" b="1" dirty="0" err="1" smtClean="0">
                <a:latin typeface="Calibri" panose="020F0502020204030204" pitchFamily="34" charset="0"/>
              </a:rPr>
              <a:t>administration</a:t>
            </a:r>
            <a:endParaRPr lang="sr-Latn-RS" sz="1400" b="1" dirty="0">
              <a:latin typeface="Calibri" panose="020F0502020204030204" pitchFamily="34" charset="0"/>
            </a:endParaRPr>
          </a:p>
        </p:txBody>
      </p:sp>
      <p:sp>
        <p:nvSpPr>
          <p:cNvPr id="25" name="Okvir za tekst 24"/>
          <p:cNvSpPr txBox="1"/>
          <p:nvPr/>
        </p:nvSpPr>
        <p:spPr>
          <a:xfrm>
            <a:off x="14835188" y="36428342"/>
            <a:ext cx="15444788" cy="3416320"/>
          </a:xfrm>
          <a:prstGeom prst="rect">
            <a:avLst/>
          </a:prstGeom>
          <a:noFill/>
        </p:spPr>
        <p:txBody>
          <a:bodyPr wrap="square" rtlCol="0">
            <a:spAutoFit/>
          </a:bodyPr>
          <a:lstStyle/>
          <a:p>
            <a:pPr marL="571500" indent="-571500">
              <a:buFont typeface="Wingdings" panose="05000000000000000000" pitchFamily="2" charset="2"/>
              <a:buChar char="Ø"/>
            </a:pPr>
            <a:r>
              <a:rPr lang="en-CA" sz="3600" dirty="0">
                <a:latin typeface="Calibri" panose="020F0502020204030204" pitchFamily="34" charset="0"/>
              </a:rPr>
              <a:t>Rituximab administered in the form of SC injection is less costly than its IV </a:t>
            </a:r>
            <a:r>
              <a:rPr lang="en-CA" sz="3600" dirty="0" smtClean="0">
                <a:latin typeface="Calibri" panose="020F0502020204030204" pitchFamily="34" charset="0"/>
              </a:rPr>
              <a:t>form</a:t>
            </a:r>
            <a:endParaRPr lang="sr-Latn-RS" sz="3600" dirty="0" smtClean="0">
              <a:latin typeface="Calibri" panose="020F0502020204030204" pitchFamily="34" charset="0"/>
            </a:endParaRPr>
          </a:p>
          <a:p>
            <a:pPr marL="571500" indent="-571500">
              <a:buFont typeface="Wingdings" panose="05000000000000000000" pitchFamily="2" charset="2"/>
              <a:buChar char="Ø"/>
            </a:pPr>
            <a:r>
              <a:rPr lang="sr-Latn-RS" sz="3600" dirty="0" err="1" smtClean="0">
                <a:latin typeface="Calibri" panose="020F0502020204030204" pitchFamily="34" charset="0"/>
              </a:rPr>
              <a:t>Costs</a:t>
            </a:r>
            <a:r>
              <a:rPr lang="sr-Latn-RS" sz="3600" dirty="0" smtClean="0">
                <a:latin typeface="Calibri" panose="020F0502020204030204" pitchFamily="34" charset="0"/>
              </a:rPr>
              <a:t> </a:t>
            </a:r>
            <a:r>
              <a:rPr lang="sr-Latn-RS" sz="3600" dirty="0" err="1" smtClean="0">
                <a:latin typeface="Calibri" panose="020F0502020204030204" pitchFamily="34" charset="0"/>
              </a:rPr>
              <a:t>difference</a:t>
            </a:r>
            <a:r>
              <a:rPr lang="sr-Latn-RS" sz="3600" dirty="0" smtClean="0">
                <a:latin typeface="Calibri" panose="020F0502020204030204" pitchFamily="34" charset="0"/>
              </a:rPr>
              <a:t> is </a:t>
            </a:r>
            <a:r>
              <a:rPr lang="sr-Latn-RS" sz="3600" dirty="0" err="1" smtClean="0">
                <a:latin typeface="Calibri" panose="020F0502020204030204" pitchFamily="34" charset="0"/>
              </a:rPr>
              <a:t>mainly</a:t>
            </a:r>
            <a:r>
              <a:rPr lang="sr-Latn-RS" sz="3600" dirty="0" smtClean="0">
                <a:latin typeface="Calibri" panose="020F0502020204030204" pitchFamily="34" charset="0"/>
              </a:rPr>
              <a:t> </a:t>
            </a:r>
            <a:r>
              <a:rPr lang="sr-Latn-RS" sz="3600" dirty="0" err="1" smtClean="0">
                <a:latin typeface="Calibri" panose="020F0502020204030204" pitchFamily="34" charset="0"/>
              </a:rPr>
              <a:t>based</a:t>
            </a:r>
            <a:r>
              <a:rPr lang="sr-Latn-RS" sz="3600" dirty="0">
                <a:latin typeface="Calibri" panose="020F0502020204030204" pitchFamily="34" charset="0"/>
              </a:rPr>
              <a:t> </a:t>
            </a:r>
            <a:r>
              <a:rPr lang="sr-Latn-RS" sz="3600" dirty="0" smtClean="0">
                <a:latin typeface="Calibri" panose="020F0502020204030204" pitchFamily="34" charset="0"/>
              </a:rPr>
              <a:t>on </a:t>
            </a:r>
            <a:r>
              <a:rPr lang="en-US" sz="3600" dirty="0">
                <a:latin typeface="Calibri" panose="020F0502020204030204" pitchFamily="34" charset="0"/>
              </a:rPr>
              <a:t>savings related to </a:t>
            </a:r>
            <a:r>
              <a:rPr lang="sr-Latn-RS" sz="3600" dirty="0" err="1" smtClean="0">
                <a:latin typeface="Calibri" panose="020F0502020204030204" pitchFamily="34" charset="0"/>
              </a:rPr>
              <a:t>the</a:t>
            </a:r>
            <a:r>
              <a:rPr lang="sr-Latn-RS" sz="3600" dirty="0" smtClean="0">
                <a:latin typeface="Calibri" panose="020F0502020204030204" pitchFamily="34" charset="0"/>
              </a:rPr>
              <a:t> </a:t>
            </a:r>
            <a:r>
              <a:rPr lang="sr-Latn-RS" sz="3600" dirty="0" err="1" smtClean="0">
                <a:latin typeface="Calibri" panose="020F0502020204030204" pitchFamily="34" charset="0"/>
              </a:rPr>
              <a:t>shorter</a:t>
            </a:r>
            <a:r>
              <a:rPr lang="en-US" sz="3600" dirty="0" smtClean="0">
                <a:latin typeface="Calibri" panose="020F0502020204030204" pitchFamily="34" charset="0"/>
              </a:rPr>
              <a:t> </a:t>
            </a:r>
            <a:r>
              <a:rPr lang="en-US" sz="3600" dirty="0">
                <a:latin typeface="Calibri" panose="020F0502020204030204" pitchFamily="34" charset="0"/>
              </a:rPr>
              <a:t>time spent in </a:t>
            </a:r>
            <a:r>
              <a:rPr lang="sr-Latn-RS" sz="3600" dirty="0" smtClean="0">
                <a:latin typeface="Calibri" panose="020F0502020204030204" pitchFamily="34" charset="0"/>
              </a:rPr>
              <a:t>CTU, </a:t>
            </a:r>
            <a:r>
              <a:rPr lang="sr-Latn-RS" sz="3600" dirty="0" err="1" smtClean="0">
                <a:latin typeface="Calibri" panose="020F0502020204030204" pitchFamily="34" charset="0"/>
              </a:rPr>
              <a:t>reduced</a:t>
            </a:r>
            <a:r>
              <a:rPr lang="sr-Latn-RS" sz="3600" dirty="0" smtClean="0">
                <a:latin typeface="Calibri" panose="020F0502020204030204" pitchFamily="34" charset="0"/>
              </a:rPr>
              <a:t> drug </a:t>
            </a:r>
            <a:r>
              <a:rPr lang="sr-Latn-RS" sz="3600" dirty="0" err="1" smtClean="0">
                <a:latin typeface="Calibri" panose="020F0502020204030204" pitchFamily="34" charset="0"/>
              </a:rPr>
              <a:t>cost</a:t>
            </a:r>
            <a:r>
              <a:rPr lang="sr-Latn-RS" sz="3600" dirty="0" smtClean="0">
                <a:latin typeface="Calibri" panose="020F0502020204030204" pitchFamily="34" charset="0"/>
              </a:rPr>
              <a:t> </a:t>
            </a:r>
            <a:r>
              <a:rPr lang="sr-Latn-RS" sz="3600" dirty="0" err="1" smtClean="0">
                <a:latin typeface="Calibri" panose="020F0502020204030204" pitchFamily="34" charset="0"/>
              </a:rPr>
              <a:t>and</a:t>
            </a:r>
            <a:r>
              <a:rPr lang="sr-Latn-RS" sz="3600" dirty="0" smtClean="0">
                <a:latin typeface="Calibri" panose="020F0502020204030204" pitchFamily="34" charset="0"/>
              </a:rPr>
              <a:t> </a:t>
            </a:r>
            <a:r>
              <a:rPr lang="en-US" sz="3600" dirty="0">
                <a:latin typeface="Calibri" panose="020F0502020204030204" pitchFamily="34" charset="0"/>
              </a:rPr>
              <a:t>lack of spillage </a:t>
            </a:r>
            <a:r>
              <a:rPr lang="sr-Latn-RS" sz="3600" dirty="0" err="1" smtClean="0">
                <a:latin typeface="Calibri" panose="020F0502020204030204" pitchFamily="34" charset="0"/>
              </a:rPr>
              <a:t>when</a:t>
            </a:r>
            <a:r>
              <a:rPr lang="sr-Latn-RS" sz="3600" dirty="0" smtClean="0">
                <a:latin typeface="Calibri" panose="020F0502020204030204" pitchFamily="34" charset="0"/>
              </a:rPr>
              <a:t> SC </a:t>
            </a:r>
            <a:r>
              <a:rPr lang="sr-Latn-RS" sz="3600" dirty="0" err="1" smtClean="0">
                <a:latin typeface="Calibri" panose="020F0502020204030204" pitchFamily="34" charset="0"/>
              </a:rPr>
              <a:t>rituximab</a:t>
            </a:r>
            <a:r>
              <a:rPr lang="sr-Latn-RS" sz="3600" dirty="0" smtClean="0">
                <a:latin typeface="Calibri" panose="020F0502020204030204" pitchFamily="34" charset="0"/>
              </a:rPr>
              <a:t> is </a:t>
            </a:r>
            <a:r>
              <a:rPr lang="sr-Latn-RS" sz="3600" dirty="0" err="1" smtClean="0">
                <a:latin typeface="Calibri" panose="020F0502020204030204" pitchFamily="34" charset="0"/>
              </a:rPr>
              <a:t>used</a:t>
            </a:r>
            <a:r>
              <a:rPr lang="sr-Latn-RS" sz="3600" dirty="0" smtClean="0">
                <a:latin typeface="Calibri" panose="020F0502020204030204" pitchFamily="34" charset="0"/>
              </a:rPr>
              <a:t>.</a:t>
            </a:r>
          </a:p>
          <a:p>
            <a:pPr marL="571500" indent="-571500" algn="just">
              <a:buFont typeface="Wingdings" panose="05000000000000000000" pitchFamily="2" charset="2"/>
              <a:buChar char="Ø"/>
            </a:pPr>
            <a:r>
              <a:rPr lang="en-CA" sz="3600" dirty="0" smtClean="0">
                <a:latin typeface="Calibri" panose="020F0502020204030204" pitchFamily="34" charset="0"/>
              </a:rPr>
              <a:t>Taking into account their equal effectiveness, favorable </a:t>
            </a:r>
            <a:r>
              <a:rPr lang="sr-Latn-RS" sz="3600" dirty="0" err="1" smtClean="0">
                <a:latin typeface="Calibri" panose="020F0502020204030204" pitchFamily="34" charset="0"/>
              </a:rPr>
              <a:t>economic</a:t>
            </a:r>
            <a:r>
              <a:rPr lang="en-CA" sz="3600" dirty="0" smtClean="0">
                <a:latin typeface="Calibri" panose="020F0502020204030204" pitchFamily="34" charset="0"/>
              </a:rPr>
              <a:t> profile of SC rituximab can result in significant savings when transferred to the total DLBCL population in the Netherland</a:t>
            </a:r>
            <a:r>
              <a:rPr lang="sr-Latn-RS" sz="3600" dirty="0" smtClean="0">
                <a:latin typeface="Calibri" panose="020F0502020204030204" pitchFamily="34" charset="0"/>
              </a:rPr>
              <a:t>s.</a:t>
            </a:r>
            <a:endParaRPr lang="sr-Latn-RS" sz="3600" dirty="0">
              <a:latin typeface="Calibri" panose="020F0502020204030204" pitchFamily="34" charset="0"/>
            </a:endParaRPr>
          </a:p>
        </p:txBody>
      </p:sp>
      <p:sp>
        <p:nvSpPr>
          <p:cNvPr id="26" name="Okvir za tekst 25"/>
          <p:cNvSpPr txBox="1"/>
          <p:nvPr/>
        </p:nvSpPr>
        <p:spPr>
          <a:xfrm>
            <a:off x="13816124" y="40181318"/>
            <a:ext cx="2609625" cy="584775"/>
          </a:xfrm>
          <a:prstGeom prst="rect">
            <a:avLst/>
          </a:prstGeom>
          <a:noFill/>
        </p:spPr>
        <p:txBody>
          <a:bodyPr wrap="none" rtlCol="0">
            <a:spAutoFit/>
          </a:bodyPr>
          <a:lstStyle/>
          <a:p>
            <a:r>
              <a:rPr lang="sr-Latn-RS" sz="3200" b="1" dirty="0" err="1" smtClean="0">
                <a:solidFill>
                  <a:schemeClr val="bg1"/>
                </a:solidFill>
                <a:latin typeface="Calibri" panose="020F0502020204030204" pitchFamily="34" charset="0"/>
              </a:rPr>
              <a:t>Sponsored</a:t>
            </a:r>
            <a:r>
              <a:rPr lang="sr-Latn-RS" sz="3200" b="1" dirty="0" smtClean="0">
                <a:solidFill>
                  <a:schemeClr val="bg1"/>
                </a:solidFill>
                <a:latin typeface="Calibri" panose="020F0502020204030204" pitchFamily="34" charset="0"/>
              </a:rPr>
              <a:t> </a:t>
            </a:r>
            <a:r>
              <a:rPr lang="sr-Latn-RS" sz="3200" b="1" dirty="0" err="1" smtClean="0">
                <a:solidFill>
                  <a:schemeClr val="bg1"/>
                </a:solidFill>
                <a:latin typeface="Calibri" panose="020F0502020204030204" pitchFamily="34" charset="0"/>
              </a:rPr>
              <a:t>by</a:t>
            </a:r>
            <a:r>
              <a:rPr lang="sr-Latn-RS" sz="3200" b="1" dirty="0" smtClean="0">
                <a:solidFill>
                  <a:schemeClr val="bg1"/>
                </a:solidFill>
                <a:latin typeface="Calibri" panose="020F0502020204030204" pitchFamily="34" charset="0"/>
              </a:rPr>
              <a:t>:</a:t>
            </a:r>
            <a:endParaRPr lang="sr-Latn-RS" sz="3200" b="1" dirty="0">
              <a:solidFill>
                <a:schemeClr val="bg1"/>
              </a:solidFill>
              <a:latin typeface="Calibri" panose="020F0502020204030204" pitchFamily="34" charset="0"/>
            </a:endParaRPr>
          </a:p>
        </p:txBody>
      </p:sp>
      <p:pic>
        <p:nvPicPr>
          <p:cNvPr id="27" name="Slika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687424" y="41059893"/>
            <a:ext cx="2905125" cy="1571625"/>
          </a:xfrm>
          <a:prstGeom prst="rect">
            <a:avLst/>
          </a:prstGeom>
        </p:spPr>
      </p:pic>
      <p:pic>
        <p:nvPicPr>
          <p:cNvPr id="2" name="Slika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855987" y="41368722"/>
            <a:ext cx="1143001" cy="114300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9878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9878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8835</TotalTime>
  <Words>1698</Words>
  <Application>Microsoft Office PowerPoint</Application>
  <PresentationFormat>Prilagođavanje</PresentationFormat>
  <Paragraphs>665</Paragraphs>
  <Slides>1</Slides>
  <Notes>0</Notes>
  <HiddenSlides>0</HiddenSlides>
  <MMClips>0</MMClips>
  <ScaleCrop>false</ScaleCrop>
  <HeadingPairs>
    <vt:vector size="6" baseType="variant">
      <vt:variant>
        <vt:lpstr>Korišćeni fontovi</vt:lpstr>
      </vt:variant>
      <vt:variant>
        <vt:i4>6</vt:i4>
      </vt:variant>
      <vt:variant>
        <vt:lpstr>Tema</vt:lpstr>
      </vt:variant>
      <vt:variant>
        <vt:i4>1</vt:i4>
      </vt:variant>
      <vt:variant>
        <vt:lpstr>Naslovi slajdova</vt:lpstr>
      </vt:variant>
      <vt:variant>
        <vt:i4>1</vt:i4>
      </vt:variant>
    </vt:vector>
  </HeadingPairs>
  <TitlesOfParts>
    <vt:vector size="8" baseType="lpstr">
      <vt:lpstr>SimSun</vt:lpstr>
      <vt:lpstr>Arial</vt:lpstr>
      <vt:lpstr>Calibri</vt:lpstr>
      <vt:lpstr>Georgia</vt:lpstr>
      <vt:lpstr>Times New Roman</vt:lpstr>
      <vt:lpstr>Wingdings</vt:lpstr>
      <vt:lpstr>Default Design</vt:lpstr>
      <vt:lpstr>Micro-costing study of rituximab subcutaneous injection versus intravenous infusion in Dutch setting  Mihajlović J1,2, Bax P1, van Breugel E1, Blommestein HM3, Hoogendoorn M4, Hospes W5,6, Postma MJ1,7  1Unit of PharmacoEpidemiology &amp; PharmacoEconomics, University of Groningen, Netherlands, 2Mihajlović Health Analytics, Novi Sad, Serbia, 3Erasmus University, Rotterdam, Netherlands 4Department of Haematology, Medical Center Leeuwarden, Netherlands, 5Department of Pharmacy, Isala Clinics, Zwolle, Netherlands, 6Department of Pharmacy, Ommelander Zorggroep, Winschoten/Delfzijl, Netherlands, 7Institute of Science in Healthy Aging &amp; health caRE (SHARE), University Medical Center Groningen, Netherlands </vt:lpstr>
    </vt:vector>
  </TitlesOfParts>
  <Company>Rijksuniversiteit Groningen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KLOKRM</dc:creator>
  <cp:lastModifiedBy>Jovan Mihajlović</cp:lastModifiedBy>
  <cp:revision>558</cp:revision>
  <cp:lastPrinted>2012-11-02T16:32:46Z</cp:lastPrinted>
  <dcterms:created xsi:type="dcterms:W3CDTF">2005-08-04T13:11:22Z</dcterms:created>
  <dcterms:modified xsi:type="dcterms:W3CDTF">2015-05-31T23:07:32Z</dcterms:modified>
</cp:coreProperties>
</file>